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4" r:id="rId2"/>
  </p:sldMasterIdLst>
  <p:notesMasterIdLst>
    <p:notesMasterId r:id="rId37"/>
  </p:notesMasterIdLst>
  <p:handoutMasterIdLst>
    <p:handoutMasterId r:id="rId38"/>
  </p:handoutMasterIdLst>
  <p:sldIdLst>
    <p:sldId id="261" r:id="rId3"/>
    <p:sldId id="262" r:id="rId4"/>
    <p:sldId id="263" r:id="rId5"/>
    <p:sldId id="264" r:id="rId6"/>
    <p:sldId id="265" r:id="rId7"/>
    <p:sldId id="266" r:id="rId8"/>
    <p:sldId id="267" r:id="rId9"/>
    <p:sldId id="268" r:id="rId10"/>
    <p:sldId id="269" r:id="rId11"/>
    <p:sldId id="270" r:id="rId12"/>
    <p:sldId id="282" r:id="rId13"/>
    <p:sldId id="279" r:id="rId14"/>
    <p:sldId id="283" r:id="rId15"/>
    <p:sldId id="284" r:id="rId16"/>
    <p:sldId id="271" r:id="rId17"/>
    <p:sldId id="285" r:id="rId18"/>
    <p:sldId id="272" r:id="rId19"/>
    <p:sldId id="286" r:id="rId20"/>
    <p:sldId id="273" r:id="rId21"/>
    <p:sldId id="287" r:id="rId22"/>
    <p:sldId id="274" r:id="rId23"/>
    <p:sldId id="288" r:id="rId24"/>
    <p:sldId id="289" r:id="rId25"/>
    <p:sldId id="275" r:id="rId26"/>
    <p:sldId id="290" r:id="rId27"/>
    <p:sldId id="292" r:id="rId28"/>
    <p:sldId id="276" r:id="rId29"/>
    <p:sldId id="291" r:id="rId30"/>
    <p:sldId id="277" r:id="rId31"/>
    <p:sldId id="293" r:id="rId32"/>
    <p:sldId id="278" r:id="rId33"/>
    <p:sldId id="294" r:id="rId34"/>
    <p:sldId id="280" r:id="rId35"/>
    <p:sldId id="281" r:id="rId3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D5D"/>
    <a:srgbClr val="DCE7F0"/>
    <a:srgbClr val="1D8DB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59" autoAdjust="0"/>
    <p:restoredTop sz="94652"/>
  </p:normalViewPr>
  <p:slideViewPr>
    <p:cSldViewPr snapToGrid="0" snapToObjects="1">
      <p:cViewPr varScale="1">
        <p:scale>
          <a:sx n="108" d="100"/>
          <a:sy n="108" d="100"/>
        </p:scale>
        <p:origin x="792" y="9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22-5-2023</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22-5-2023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latin typeface="Calibri"/>
              <a:cs typeface="Arial"/>
            </a:endParaRPr>
          </a:p>
        </p:txBody>
      </p:sp>
      <p:sp>
        <p:nvSpPr>
          <p:cNvPr id="4" name="Slide Number Placeholder 3"/>
          <p:cNvSpPr>
            <a:spLocks noGrp="1"/>
          </p:cNvSpPr>
          <p:nvPr>
            <p:ph type="sldNum" sz="quarter" idx="5"/>
          </p:nvPr>
        </p:nvSpPr>
        <p:spPr/>
        <p:txBody>
          <a:bodyPr/>
          <a:lstStyle/>
          <a:p>
            <a:fld id="{8954E32A-327F-AF4B-8E1F-209FBF93D26D}" type="slidenum">
              <a:rPr lang="nl-NL" smtClean="0"/>
              <a:t>3</a:t>
            </a:fld>
            <a:endParaRPr lang="nl-NL"/>
          </a:p>
        </p:txBody>
      </p:sp>
    </p:spTree>
    <p:extLst>
      <p:ext uri="{BB962C8B-B14F-4D97-AF65-F5344CB8AC3E}">
        <p14:creationId xmlns:p14="http://schemas.microsoft.com/office/powerpoint/2010/main" val="10599640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a:t>Click icon to add picture</a:t>
            </a:r>
            <a:endParaRPr lang="nl-NL"/>
          </a:p>
        </p:txBody>
      </p:sp>
    </p:spTree>
    <p:extLst>
      <p:ext uri="{BB962C8B-B14F-4D97-AF65-F5344CB8AC3E}">
        <p14:creationId xmlns:p14="http://schemas.microsoft.com/office/powerpoint/2010/main" val="1128617704"/>
      </p:ext>
    </p:extLst>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dirty="0"/>
              <a:t>Klik om de stijl te bewerken</a:t>
            </a:r>
          </a:p>
        </p:txBody>
      </p:sp>
    </p:spTree>
    <p:extLst>
      <p:ext uri="{BB962C8B-B14F-4D97-AF65-F5344CB8AC3E}">
        <p14:creationId xmlns:p14="http://schemas.microsoft.com/office/powerpoint/2010/main" val="3320380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EA3A7081-D270-4FBF-AE40-A52D674243CC}" type="datetime1">
              <a:rPr lang="nl-BE" smtClean="0"/>
              <a:t>22/05/2023</a:t>
            </a:fld>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a:t>Klik om de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Tekststijl van het model bewerken</a:t>
            </a:r>
          </a:p>
        </p:txBody>
      </p:sp>
    </p:spTree>
    <p:extLst>
      <p:ext uri="{BB962C8B-B14F-4D97-AF65-F5344CB8AC3E}">
        <p14:creationId xmlns:p14="http://schemas.microsoft.com/office/powerpoint/2010/main" val="332277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ekopWi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5C69415A-EEF6-439C-A913-189A8C067023}" type="datetime1">
              <a:rPr lang="nl-BE" smtClean="0"/>
              <a:t>22/05/2023</a:t>
            </a:fld>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dirty="0"/>
              <a:t>Klik om de stijl te bewerken</a:t>
            </a:r>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a:t>Tekststijl van het model bewerken</a:t>
            </a:r>
          </a:p>
        </p:txBody>
      </p:sp>
    </p:spTree>
    <p:extLst>
      <p:ext uri="{BB962C8B-B14F-4D97-AF65-F5344CB8AC3E}">
        <p14:creationId xmlns:p14="http://schemas.microsoft.com/office/powerpoint/2010/main" val="327069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p:cNvSpPr>
            <a:spLocks noGrp="1"/>
          </p:cNvSpPr>
          <p:nvPr>
            <p:ph type="dt" sz="half" idx="10"/>
          </p:nvPr>
        </p:nvSpPr>
        <p:spPr/>
        <p:txBody>
          <a:bodyPr/>
          <a:lstStyle/>
          <a:p>
            <a:fld id="{AA7DF125-8D2F-407C-A946-0B214A077F46}" type="datetime1">
              <a:rPr lang="nl-BE" smtClean="0"/>
              <a:t>22/05/2023</a:t>
            </a:fld>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dirty="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FE566779-A426-4C6E-B33F-12BA9B572EC4}" type="datetime1">
              <a:rPr lang="nl-BE" smtClean="0"/>
              <a:t>22/05/2023</a:t>
            </a:fld>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US"/>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a:t>Click icon to add picture</a:t>
            </a:r>
            <a:endParaRPr lang="nl-NL"/>
          </a:p>
        </p:txBody>
      </p:sp>
    </p:spTree>
    <p:extLst>
      <p:ext uri="{BB962C8B-B14F-4D97-AF65-F5344CB8AC3E}">
        <p14:creationId xmlns:p14="http://schemas.microsoft.com/office/powerpoint/2010/main" val="952148524"/>
      </p:ext>
    </p:extLst>
  </p:cSld>
  <p:clrMapOvr>
    <a:masterClrMapping/>
  </p:clrMapOvr>
  <p:extLst>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ekopWit">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E40DF61B-1080-4D20-8EAC-F5AC55182461}" type="datetime1">
              <a:rPr lang="nl-BE" smtClean="0"/>
              <a:t>22/05/2023</a:t>
            </a:fld>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US"/>
              <a:t>Click icon to add picture</a:t>
            </a:r>
            <a:endParaRPr lang="nl-NL"/>
          </a:p>
        </p:txBody>
      </p:sp>
    </p:spTree>
  </p:cSld>
  <p:clrMapOvr>
    <a:masterClrMapping/>
  </p:clrMapOvr>
  <p:extLst>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94A4F625-24B7-4F40-98BC-AFA043082CE9}" type="datetime1">
              <a:rPr lang="nl-BE" smtClean="0"/>
              <a:t>22/05/2023</a:t>
            </a:fld>
            <a:endParaRPr lang="nl-NL"/>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a:t>
            </a:fld>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85958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Tijdelijke aanduiding voor datum 6"/>
          <p:cNvSpPr>
            <a:spLocks noGrp="1"/>
          </p:cNvSpPr>
          <p:nvPr>
            <p:ph type="dt" sz="half" idx="10"/>
          </p:nvPr>
        </p:nvSpPr>
        <p:spPr/>
        <p:txBody>
          <a:bodyPr/>
          <a:lstStyle/>
          <a:p>
            <a:fld id="{292342B6-1303-46D4-9581-5E95FC0B22E4}" type="datetime1">
              <a:rPr lang="nl-BE" smtClean="0"/>
              <a:t>22/05/2023</a:t>
            </a:fld>
            <a:endParaRPr lang="nl-NL" dirty="0"/>
          </a:p>
        </p:txBody>
      </p:sp>
      <p:sp>
        <p:nvSpPr>
          <p:cNvPr id="9" name="Tijdelijke aanduiding voor dianummer 8"/>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78400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A76F3976-FDFC-4D8C-ACD3-BCE6A597C36A}" type="datetime1">
              <a:rPr lang="nl-BE" smtClean="0"/>
              <a:t>22/05/2023</a:t>
            </a:fld>
            <a:endParaRPr lang="nl-NL"/>
          </a:p>
        </p:txBody>
      </p:sp>
      <p:sp>
        <p:nvSpPr>
          <p:cNvPr id="5" name="Tijdelijke aanduiding voor dianummer 4"/>
          <p:cNvSpPr>
            <a:spLocks noGrp="1"/>
          </p:cNvSpPr>
          <p:nvPr>
            <p:ph type="sldNum" sz="quarter" idx="12"/>
          </p:nvPr>
        </p:nvSpPr>
        <p:spPr/>
        <p:txBody>
          <a:bodyPr/>
          <a:lstStyle/>
          <a:p>
            <a:fld id="{0A297500-7527-634B-90F4-69D0994C32B4}" type="slidenum">
              <a:rPr lang="nl-NL" smtClean="0"/>
              <a:t>‹#›</a:t>
            </a:fld>
            <a:endParaRPr lang="nl-NL"/>
          </a:p>
        </p:txBody>
      </p:sp>
      <p:sp>
        <p:nvSpPr>
          <p:cNvPr id="6" name="Title 5"/>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54663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5ADFEA79-DE61-4EF0-8C65-B83CEE2687EB}" type="datetime1">
              <a:rPr lang="nl-BE" smtClean="0"/>
              <a:t>22/05/2023</a:t>
            </a:fld>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30777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ekopSlot">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dirty="0"/>
              <a:t>Click to edit Master title style</a:t>
            </a:r>
            <a:endParaRPr lang="nl-NL" dirty="0"/>
          </a:p>
        </p:txBody>
      </p:sp>
      <p:sp>
        <p:nvSpPr>
          <p:cNvPr id="4" name="Tijdelijke aanduiding voor datum 3"/>
          <p:cNvSpPr>
            <a:spLocks noGrp="1"/>
          </p:cNvSpPr>
          <p:nvPr>
            <p:ph type="dt" sz="half" idx="10"/>
          </p:nvPr>
        </p:nvSpPr>
        <p:spPr/>
        <p:txBody>
          <a:bodyPr/>
          <a:lstStyle/>
          <a:p>
            <a:fld id="{FA2EC5B9-2DE2-43DC-AAE2-5679419BAC4A}" type="datetime1">
              <a:rPr lang="nl-BE" smtClean="0"/>
              <a:t>22/05/2023</a:t>
            </a:fld>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BB46EC33-4D1A-4426-91DF-270C2E654CCE}" type="datetime1">
              <a:rPr lang="nl-BE" smtClean="0"/>
              <a:t>22/05/2023</a:t>
            </a:fld>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
        <p:nvSpPr>
          <p:cNvPr id="13" name="Tijdelijke aanduiding voor voettekst 4"/>
          <p:cNvSpPr txBox="1">
            <a:spLocks/>
          </p:cNvSpPr>
          <p:nvPr userDrawn="1"/>
        </p:nvSpPr>
        <p:spPr>
          <a:xfrm>
            <a:off x="5222400" y="6192000"/>
            <a:ext cx="5818800" cy="666000"/>
          </a:xfrm>
          <a:prstGeom prst="rect">
            <a:avLst/>
          </a:prstGeom>
        </p:spPr>
        <p:txBody>
          <a:bodyPr vert="horz" lIns="0" tIns="0" rIns="180000" bIns="0" rtlCol="0" anchor="ctr"/>
          <a:lstStyle>
            <a:defPPr>
              <a:defRPr lang="nl-NL"/>
            </a:defPPr>
            <a:lvl1pPr marL="0" algn="r" defTabSz="914400" rtl="0" eaLnBrk="1" latinLnBrk="0" hangingPunct="1">
              <a:defRPr sz="1200" b="1"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sz="1400" spc="30" dirty="0" err="1"/>
              <a:t>Bruges</a:t>
            </a:r>
            <a:r>
              <a:rPr lang="nl-NL" sz="1400" spc="30" dirty="0"/>
              <a:t> Campus</a:t>
            </a:r>
          </a:p>
          <a:p>
            <a:r>
              <a:rPr lang="nl-NL" sz="900" b="0" dirty="0" err="1"/>
              <a:t>Faculty</a:t>
            </a:r>
            <a:r>
              <a:rPr lang="nl-NL" sz="900" b="0" dirty="0"/>
              <a:t> of Engineering Technology</a:t>
            </a:r>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48C250A7-EEA6-4BD5-AB95-D7BF57F3506B}" type="datetime1">
              <a:rPr lang="nl-BE" smtClean="0"/>
              <a:t>22/05/2023</a:t>
            </a:fld>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
        <p:nvSpPr>
          <p:cNvPr id="10" name="Tijdelijke aanduiding voor voettekst 4"/>
          <p:cNvSpPr txBox="1">
            <a:spLocks/>
          </p:cNvSpPr>
          <p:nvPr userDrawn="1"/>
        </p:nvSpPr>
        <p:spPr>
          <a:xfrm>
            <a:off x="5222400" y="6192000"/>
            <a:ext cx="5818800" cy="666000"/>
          </a:xfrm>
          <a:prstGeom prst="rect">
            <a:avLst/>
          </a:prstGeom>
        </p:spPr>
        <p:txBody>
          <a:bodyPr vert="horz" lIns="0" tIns="0" rIns="180000" bIns="0" rtlCol="0" anchor="ctr"/>
          <a:lstStyle>
            <a:defPPr>
              <a:defRPr lang="nl-NL"/>
            </a:defPPr>
            <a:lvl1pPr marL="0" algn="r" defTabSz="914400" rtl="0" eaLnBrk="1" latinLnBrk="0" hangingPunct="1">
              <a:defRPr sz="1200" b="1"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sz="1400" spc="30" dirty="0" err="1"/>
              <a:t>Bruges</a:t>
            </a:r>
            <a:r>
              <a:rPr lang="nl-NL" sz="1400" spc="30" dirty="0"/>
              <a:t> Campus</a:t>
            </a:r>
          </a:p>
          <a:p>
            <a:r>
              <a:rPr lang="nl-NL" sz="900" b="0" dirty="0" err="1"/>
              <a:t>Faculty</a:t>
            </a:r>
            <a:r>
              <a:rPr lang="nl-NL" sz="900" b="0" baseline="0" dirty="0"/>
              <a:t> of Engineering Technology</a:t>
            </a:r>
            <a:endParaRPr lang="nl-NL" sz="900" b="0" dirty="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a:xfrm>
            <a:off x="574802" y="1858650"/>
            <a:ext cx="6096524" cy="3301863"/>
          </a:xfrm>
        </p:spPr>
        <p:txBody>
          <a:bodyPr/>
          <a:lstStyle/>
          <a:p>
            <a:r>
              <a:rPr lang="en-US" dirty="0"/>
              <a:t>Computer Vision Techniques to Detect Various Types of Common Raw Fruits and Vegetables</a:t>
            </a:r>
            <a:endParaRPr lang="en-GB" dirty="0"/>
          </a:p>
        </p:txBody>
      </p:sp>
      <p:sp>
        <p:nvSpPr>
          <p:cNvPr id="5" name="Ondertitel 4"/>
          <p:cNvSpPr>
            <a:spLocks noGrp="1"/>
          </p:cNvSpPr>
          <p:nvPr>
            <p:ph type="subTitle" idx="1"/>
          </p:nvPr>
        </p:nvSpPr>
        <p:spPr>
          <a:xfrm>
            <a:off x="574802" y="5468293"/>
            <a:ext cx="6096524" cy="1148790"/>
          </a:xfrm>
        </p:spPr>
        <p:txBody>
          <a:bodyPr>
            <a:normAutofit/>
          </a:bodyPr>
          <a:lstStyle/>
          <a:p>
            <a:r>
              <a:rPr lang="en-GB" dirty="0"/>
              <a:t>Elena </a:t>
            </a:r>
            <a:r>
              <a:rPr lang="en-GB" dirty="0" err="1"/>
              <a:t>Carasec</a:t>
            </a:r>
            <a:r>
              <a:rPr lang="en-GB" dirty="0"/>
              <a:t> r0959393</a:t>
            </a:r>
            <a:br>
              <a:rPr lang="en-GB" dirty="0"/>
            </a:br>
            <a:r>
              <a:rPr lang="en-GB" dirty="0"/>
              <a:t>Mohamed Alaaeldin Mohamed r0921540</a:t>
            </a:r>
            <a:br>
              <a:rPr lang="en-GB" dirty="0"/>
            </a:br>
            <a:r>
              <a:rPr lang="en-GB" dirty="0"/>
              <a:t>Asma </a:t>
            </a:r>
            <a:r>
              <a:rPr lang="en-GB" dirty="0" err="1"/>
              <a:t>Salamatian</a:t>
            </a:r>
            <a:r>
              <a:rPr lang="en-GB" dirty="0"/>
              <a:t> r0925904</a:t>
            </a:r>
          </a:p>
        </p:txBody>
      </p:sp>
      <p:pic>
        <p:nvPicPr>
          <p:cNvPr id="2" name="Google Shape;153;p22">
            <a:extLst>
              <a:ext uri="{FF2B5EF4-FFF2-40B4-BE49-F238E27FC236}">
                <a16:creationId xmlns:a16="http://schemas.microsoft.com/office/drawing/2014/main" id="{B509E084-01B9-E5AF-3AC3-2CB28A81452C}"/>
              </a:ext>
            </a:extLst>
          </p:cNvPr>
          <p:cNvPicPr preferRelativeResize="0"/>
          <p:nvPr/>
        </p:nvPicPr>
        <p:blipFill>
          <a:blip r:embed="rId2">
            <a:alphaModFix/>
          </a:blip>
          <a:stretch>
            <a:fillRect/>
          </a:stretch>
        </p:blipFill>
        <p:spPr>
          <a:xfrm>
            <a:off x="6672523" y="1986456"/>
            <a:ext cx="5232075" cy="3301864"/>
          </a:xfrm>
          <a:prstGeom prst="rect">
            <a:avLst/>
          </a:prstGeom>
          <a:noFill/>
          <a:ln>
            <a:noFill/>
          </a:ln>
        </p:spPr>
      </p:pic>
      <p:sp>
        <p:nvSpPr>
          <p:cNvPr id="8" name="Ondertitel 4">
            <a:extLst>
              <a:ext uri="{FF2B5EF4-FFF2-40B4-BE49-F238E27FC236}">
                <a16:creationId xmlns:a16="http://schemas.microsoft.com/office/drawing/2014/main" id="{29AF2D4E-49A0-1682-CD7E-6FC235B3AAE2}"/>
              </a:ext>
            </a:extLst>
          </p:cNvPr>
          <p:cNvSpPr txBox="1">
            <a:spLocks/>
          </p:cNvSpPr>
          <p:nvPr/>
        </p:nvSpPr>
        <p:spPr>
          <a:xfrm>
            <a:off x="6672526" y="5691103"/>
            <a:ext cx="4943475" cy="114879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a:buNone/>
              <a:defRPr sz="2400" kern="1200" baseline="0">
                <a:solidFill>
                  <a:schemeClr val="tx1"/>
                </a:solidFill>
                <a:latin typeface="Arial" charset="0"/>
                <a:ea typeface="+mn-ea"/>
                <a:cs typeface="+mn-cs"/>
              </a:defRPr>
            </a:lvl1pPr>
            <a:lvl2pPr marL="457200" indent="0" algn="ctr" defTabSz="914400" rtl="0" eaLnBrk="1" latinLnBrk="0" hangingPunct="1">
              <a:lnSpc>
                <a:spcPct val="100000"/>
              </a:lnSpc>
              <a:spcBef>
                <a:spcPts val="500"/>
              </a:spcBef>
              <a:buFont typeface="Arial"/>
              <a:buNone/>
              <a:defRPr sz="2000" kern="1200" baseline="0">
                <a:solidFill>
                  <a:schemeClr val="tx1"/>
                </a:solidFill>
                <a:latin typeface="Arial" charset="0"/>
                <a:ea typeface="+mn-ea"/>
                <a:cs typeface="+mn-cs"/>
              </a:defRPr>
            </a:lvl2pPr>
            <a:lvl3pPr marL="914400" indent="0" algn="ctr" defTabSz="914400" rtl="0" eaLnBrk="1" latinLnBrk="0" hangingPunct="1">
              <a:lnSpc>
                <a:spcPct val="100000"/>
              </a:lnSpc>
              <a:spcBef>
                <a:spcPts val="500"/>
              </a:spcBef>
              <a:buFont typeface="Arial"/>
              <a:buNone/>
              <a:defRPr sz="1800" kern="1200" baseline="0">
                <a:solidFill>
                  <a:schemeClr val="tx1"/>
                </a:solidFill>
                <a:latin typeface="Arial" charset="0"/>
                <a:ea typeface="+mn-ea"/>
                <a:cs typeface="+mn-cs"/>
              </a:defRPr>
            </a:lvl3pPr>
            <a:lvl4pPr marL="1371600" indent="0" algn="ctr" defTabSz="914400" rtl="0" eaLnBrk="1" latinLnBrk="0" hangingPunct="1">
              <a:lnSpc>
                <a:spcPct val="100000"/>
              </a:lnSpc>
              <a:spcBef>
                <a:spcPts val="500"/>
              </a:spcBef>
              <a:buFont typeface="Arial"/>
              <a:buNone/>
              <a:defRPr sz="1600" kern="1200" baseline="0">
                <a:solidFill>
                  <a:schemeClr val="tx1"/>
                </a:solidFill>
                <a:latin typeface="Arial" charset="0"/>
                <a:ea typeface="+mn-ea"/>
                <a:cs typeface="+mn-cs"/>
              </a:defRPr>
            </a:lvl4pPr>
            <a:lvl5pPr marL="1828800" indent="0" algn="ctr" defTabSz="914400" rtl="0" eaLnBrk="1" latinLnBrk="0" hangingPunct="1">
              <a:lnSpc>
                <a:spcPct val="100000"/>
              </a:lnSpc>
              <a:spcBef>
                <a:spcPts val="500"/>
              </a:spcBef>
              <a:buFont typeface="Arial"/>
              <a:buNone/>
              <a:defRPr sz="1600" kern="1200" baseline="0">
                <a:solidFill>
                  <a:schemeClr val="tx1"/>
                </a:solidFill>
                <a:latin typeface="Arial"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nb-NO" dirty="0"/>
              <a:t>KU Leuven Supervisor: Mathijs Lens</a:t>
            </a:r>
            <a:endParaRPr lang="en-GB" dirty="0"/>
          </a:p>
          <a:p>
            <a:r>
              <a:rPr lang="en-GB" dirty="0"/>
              <a:t>Faculty of Engineering Technology</a:t>
            </a:r>
          </a:p>
        </p:txBody>
      </p:sp>
    </p:spTree>
    <p:extLst>
      <p:ext uri="{BB962C8B-B14F-4D97-AF65-F5344CB8AC3E}">
        <p14:creationId xmlns:p14="http://schemas.microsoft.com/office/powerpoint/2010/main" val="362829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lstStyle/>
          <a:p>
            <a:pPr marL="0" indent="0">
              <a:buNone/>
            </a:pPr>
            <a:r>
              <a:rPr lang="en-US" sz="2800" b="1" dirty="0"/>
              <a:t>Resnet50</a:t>
            </a:r>
          </a:p>
          <a:p>
            <a:r>
              <a:rPr lang="en-US" dirty="0"/>
              <a:t>Data: Unbalanced</a:t>
            </a:r>
          </a:p>
          <a:p>
            <a:r>
              <a:rPr lang="en-US" dirty="0"/>
              <a:t>Learning Rate = 10^-4</a:t>
            </a:r>
          </a:p>
          <a:p>
            <a:r>
              <a:rPr lang="en-US" dirty="0"/>
              <a:t>Batch Size = 32</a:t>
            </a:r>
          </a:p>
          <a:p>
            <a:r>
              <a:rPr lang="en-US" dirty="0"/>
              <a:t>No. of Epochs = 20</a:t>
            </a:r>
          </a:p>
          <a:p>
            <a:r>
              <a:rPr lang="en-US" dirty="0"/>
              <a:t>Resolution = 200</a:t>
            </a:r>
          </a:p>
          <a:p>
            <a:endParaRPr lang="en-NL" dirty="0"/>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10</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dirty="0"/>
              <a:t>1</a:t>
            </a:r>
            <a:r>
              <a:rPr lang="en-US" baseline="30000" dirty="0"/>
              <a:t>st</a:t>
            </a:r>
            <a:r>
              <a:rPr lang="en-US" dirty="0"/>
              <a:t> Model Iteration </a:t>
            </a:r>
            <a:endParaRPr lang="en-NL" dirty="0"/>
          </a:p>
        </p:txBody>
      </p:sp>
      <p:sp>
        <p:nvSpPr>
          <p:cNvPr id="6" name="TextBox 5">
            <a:extLst>
              <a:ext uri="{FF2B5EF4-FFF2-40B4-BE49-F238E27FC236}">
                <a16:creationId xmlns:a16="http://schemas.microsoft.com/office/drawing/2014/main" id="{9B33EE45-8017-2EA6-3AE6-3DAAA1C3135B}"/>
              </a:ext>
            </a:extLst>
          </p:cNvPr>
          <p:cNvSpPr txBox="1"/>
          <p:nvPr/>
        </p:nvSpPr>
        <p:spPr>
          <a:xfrm>
            <a:off x="7514022" y="5840668"/>
            <a:ext cx="1691640" cy="369332"/>
          </a:xfrm>
          <a:prstGeom prst="rect">
            <a:avLst/>
          </a:prstGeom>
          <a:noFill/>
        </p:spPr>
        <p:txBody>
          <a:bodyPr wrap="square" rtlCol="0">
            <a:spAutoFit/>
          </a:bodyPr>
          <a:lstStyle/>
          <a:p>
            <a:r>
              <a:rPr lang="en-US" dirty="0"/>
              <a:t>Predicted</a:t>
            </a:r>
            <a:endParaRPr lang="en-NL" dirty="0"/>
          </a:p>
        </p:txBody>
      </p:sp>
      <p:sp>
        <p:nvSpPr>
          <p:cNvPr id="7" name="TextBox 6">
            <a:extLst>
              <a:ext uri="{FF2B5EF4-FFF2-40B4-BE49-F238E27FC236}">
                <a16:creationId xmlns:a16="http://schemas.microsoft.com/office/drawing/2014/main" id="{9E6A13C6-B32B-CBBC-ACA7-B28610064432}"/>
              </a:ext>
            </a:extLst>
          </p:cNvPr>
          <p:cNvSpPr txBox="1"/>
          <p:nvPr/>
        </p:nvSpPr>
        <p:spPr>
          <a:xfrm rot="16200000">
            <a:off x="3963579" y="2956298"/>
            <a:ext cx="1691640" cy="369332"/>
          </a:xfrm>
          <a:prstGeom prst="rect">
            <a:avLst/>
          </a:prstGeom>
          <a:noFill/>
        </p:spPr>
        <p:txBody>
          <a:bodyPr wrap="square" rtlCol="0">
            <a:spAutoFit/>
          </a:bodyPr>
          <a:lstStyle/>
          <a:p>
            <a:r>
              <a:rPr lang="en-US" dirty="0"/>
              <a:t>Real</a:t>
            </a:r>
            <a:endParaRPr lang="en-NL" dirty="0"/>
          </a:p>
        </p:txBody>
      </p:sp>
      <p:pic>
        <p:nvPicPr>
          <p:cNvPr id="8" name="Picture 6" descr="A picture containing text, light, red, black&#10;&#10;Description automatically generated">
            <a:extLst>
              <a:ext uri="{FF2B5EF4-FFF2-40B4-BE49-F238E27FC236}">
                <a16:creationId xmlns:a16="http://schemas.microsoft.com/office/drawing/2014/main" id="{6753102A-6950-8B9E-D40B-074EB658B193}"/>
              </a:ext>
            </a:extLst>
          </p:cNvPr>
          <p:cNvPicPr>
            <a:picLocks noChangeAspect="1"/>
          </p:cNvPicPr>
          <p:nvPr/>
        </p:nvPicPr>
        <p:blipFill>
          <a:blip r:embed="rId2"/>
          <a:stretch>
            <a:fillRect/>
          </a:stretch>
        </p:blipFill>
        <p:spPr>
          <a:xfrm>
            <a:off x="4901185" y="783036"/>
            <a:ext cx="7290816" cy="5105866"/>
          </a:xfrm>
          <a:prstGeom prst="rect">
            <a:avLst/>
          </a:prstGeom>
        </p:spPr>
      </p:pic>
    </p:spTree>
    <p:extLst>
      <p:ext uri="{BB962C8B-B14F-4D97-AF65-F5344CB8AC3E}">
        <p14:creationId xmlns:p14="http://schemas.microsoft.com/office/powerpoint/2010/main" val="1462225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lstStyle/>
          <a:p>
            <a:pPr marL="0" indent="0">
              <a:buNone/>
            </a:pPr>
            <a:r>
              <a:rPr lang="en-US" sz="2800" b="1" dirty="0"/>
              <a:t>Resnet50</a:t>
            </a:r>
          </a:p>
          <a:p>
            <a:r>
              <a:rPr lang="en-US" dirty="0"/>
              <a:t>Data: Unbalanced</a:t>
            </a:r>
          </a:p>
          <a:p>
            <a:r>
              <a:rPr lang="en-US" dirty="0"/>
              <a:t>Learning Rate = 10^-4</a:t>
            </a:r>
          </a:p>
          <a:p>
            <a:r>
              <a:rPr lang="en-US" dirty="0"/>
              <a:t>Batch Size = 32</a:t>
            </a:r>
          </a:p>
          <a:p>
            <a:r>
              <a:rPr lang="en-US" dirty="0"/>
              <a:t>No. of Epochs = 20</a:t>
            </a:r>
          </a:p>
          <a:p>
            <a:r>
              <a:rPr lang="en-US" dirty="0"/>
              <a:t>Resolution = 200</a:t>
            </a:r>
          </a:p>
          <a:p>
            <a:endParaRPr lang="en-NL" dirty="0"/>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11</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dirty="0"/>
              <a:t>1</a:t>
            </a:r>
            <a:r>
              <a:rPr lang="en-US" baseline="30000" dirty="0"/>
              <a:t>st</a:t>
            </a:r>
            <a:r>
              <a:rPr lang="en-US" dirty="0"/>
              <a:t> Model Iteration </a:t>
            </a:r>
            <a:endParaRPr lang="en-NL" dirty="0"/>
          </a:p>
        </p:txBody>
      </p:sp>
      <p:pic>
        <p:nvPicPr>
          <p:cNvPr id="5" name="Picture 7" descr="Graphical user interface, text&#10;&#10;Description automatically generated">
            <a:extLst>
              <a:ext uri="{FF2B5EF4-FFF2-40B4-BE49-F238E27FC236}">
                <a16:creationId xmlns:a16="http://schemas.microsoft.com/office/drawing/2014/main" id="{0D990EAA-9A5D-FE23-82D8-C0943BA3EE11}"/>
              </a:ext>
            </a:extLst>
          </p:cNvPr>
          <p:cNvPicPr>
            <a:picLocks noChangeAspect="1"/>
          </p:cNvPicPr>
          <p:nvPr/>
        </p:nvPicPr>
        <p:blipFill rotWithShape="1">
          <a:blip r:embed="rId2"/>
          <a:srcRect l="2618" t="-1390" r="523" b="-238"/>
          <a:stretch/>
        </p:blipFill>
        <p:spPr>
          <a:xfrm>
            <a:off x="4596303" y="783036"/>
            <a:ext cx="3389780" cy="2901223"/>
          </a:xfrm>
          <a:prstGeom prst="rect">
            <a:avLst/>
          </a:prstGeom>
        </p:spPr>
      </p:pic>
      <p:pic>
        <p:nvPicPr>
          <p:cNvPr id="9" name="Picture 8">
            <a:extLst>
              <a:ext uri="{FF2B5EF4-FFF2-40B4-BE49-F238E27FC236}">
                <a16:creationId xmlns:a16="http://schemas.microsoft.com/office/drawing/2014/main" id="{A890548A-5B96-60B6-2C7F-680F8F11F38A}"/>
              </a:ext>
            </a:extLst>
          </p:cNvPr>
          <p:cNvPicPr>
            <a:picLocks noChangeAspect="1"/>
          </p:cNvPicPr>
          <p:nvPr/>
        </p:nvPicPr>
        <p:blipFill>
          <a:blip r:embed="rId3"/>
          <a:stretch>
            <a:fillRect/>
          </a:stretch>
        </p:blipFill>
        <p:spPr>
          <a:xfrm>
            <a:off x="8254952" y="783036"/>
            <a:ext cx="3499715" cy="2911374"/>
          </a:xfrm>
          <a:prstGeom prst="rect">
            <a:avLst/>
          </a:prstGeom>
        </p:spPr>
      </p:pic>
      <p:pic>
        <p:nvPicPr>
          <p:cNvPr id="10" name="Picture 9">
            <a:extLst>
              <a:ext uri="{FF2B5EF4-FFF2-40B4-BE49-F238E27FC236}">
                <a16:creationId xmlns:a16="http://schemas.microsoft.com/office/drawing/2014/main" id="{0F57CAF6-B1EE-91D3-5935-C271247D00B5}"/>
              </a:ext>
            </a:extLst>
          </p:cNvPr>
          <p:cNvPicPr>
            <a:picLocks noChangeAspect="1"/>
          </p:cNvPicPr>
          <p:nvPr/>
        </p:nvPicPr>
        <p:blipFill>
          <a:blip r:embed="rId4"/>
          <a:stretch>
            <a:fillRect/>
          </a:stretch>
        </p:blipFill>
        <p:spPr>
          <a:xfrm>
            <a:off x="8364887" y="4140781"/>
            <a:ext cx="3389780" cy="1084413"/>
          </a:xfrm>
          <a:prstGeom prst="rect">
            <a:avLst/>
          </a:prstGeom>
        </p:spPr>
      </p:pic>
      <p:pic>
        <p:nvPicPr>
          <p:cNvPr id="11" name="Picture 10" descr="A picture containing text, citrus&#10;&#10;Description automatically generated">
            <a:extLst>
              <a:ext uri="{FF2B5EF4-FFF2-40B4-BE49-F238E27FC236}">
                <a16:creationId xmlns:a16="http://schemas.microsoft.com/office/drawing/2014/main" id="{7383DCC7-BE6C-D2C1-BA64-DDD6FA982211}"/>
              </a:ext>
            </a:extLst>
          </p:cNvPr>
          <p:cNvPicPr>
            <a:picLocks noChangeAspect="1"/>
          </p:cNvPicPr>
          <p:nvPr/>
        </p:nvPicPr>
        <p:blipFill>
          <a:blip r:embed="rId5"/>
          <a:stretch>
            <a:fillRect/>
          </a:stretch>
        </p:blipFill>
        <p:spPr>
          <a:xfrm>
            <a:off x="4596303" y="4162043"/>
            <a:ext cx="3389780" cy="1041887"/>
          </a:xfrm>
          <a:prstGeom prst="rect">
            <a:avLst/>
          </a:prstGeom>
        </p:spPr>
      </p:pic>
      <p:sp>
        <p:nvSpPr>
          <p:cNvPr id="12" name="TextBox 11">
            <a:extLst>
              <a:ext uri="{FF2B5EF4-FFF2-40B4-BE49-F238E27FC236}">
                <a16:creationId xmlns:a16="http://schemas.microsoft.com/office/drawing/2014/main" id="{667649F5-2BCD-514F-3541-CBB8E249D86F}"/>
              </a:ext>
            </a:extLst>
          </p:cNvPr>
          <p:cNvSpPr txBox="1"/>
          <p:nvPr/>
        </p:nvSpPr>
        <p:spPr>
          <a:xfrm>
            <a:off x="4909516" y="5302233"/>
            <a:ext cx="2784374" cy="369332"/>
          </a:xfrm>
          <a:prstGeom prst="rect">
            <a:avLst/>
          </a:prstGeom>
          <a:noFill/>
        </p:spPr>
        <p:txBody>
          <a:bodyPr wrap="square" rtlCol="0">
            <a:spAutoFit/>
          </a:bodyPr>
          <a:lstStyle/>
          <a:p>
            <a:r>
              <a:rPr lang="en-US" dirty="0"/>
              <a:t>Results on test photos</a:t>
            </a:r>
          </a:p>
        </p:txBody>
      </p:sp>
      <p:sp>
        <p:nvSpPr>
          <p:cNvPr id="13" name="TextBox 12">
            <a:extLst>
              <a:ext uri="{FF2B5EF4-FFF2-40B4-BE49-F238E27FC236}">
                <a16:creationId xmlns:a16="http://schemas.microsoft.com/office/drawing/2014/main" id="{7DD45C26-7F83-6157-A321-2A4592DFECF0}"/>
              </a:ext>
            </a:extLst>
          </p:cNvPr>
          <p:cNvSpPr txBox="1"/>
          <p:nvPr/>
        </p:nvSpPr>
        <p:spPr>
          <a:xfrm>
            <a:off x="8568176" y="5302233"/>
            <a:ext cx="2784374" cy="369332"/>
          </a:xfrm>
          <a:prstGeom prst="rect">
            <a:avLst/>
          </a:prstGeom>
          <a:noFill/>
        </p:spPr>
        <p:txBody>
          <a:bodyPr wrap="square" rtlCol="0">
            <a:spAutoFit/>
          </a:bodyPr>
          <a:lstStyle/>
          <a:p>
            <a:r>
              <a:rPr lang="en-US" dirty="0"/>
              <a:t>Results on taken photos</a:t>
            </a:r>
          </a:p>
        </p:txBody>
      </p:sp>
    </p:spTree>
    <p:extLst>
      <p:ext uri="{BB962C8B-B14F-4D97-AF65-F5344CB8AC3E}">
        <p14:creationId xmlns:p14="http://schemas.microsoft.com/office/powerpoint/2010/main" val="911056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lstStyle/>
          <a:p>
            <a:pPr marL="0" indent="0">
              <a:buNone/>
            </a:pPr>
            <a:r>
              <a:rPr lang="en-US" sz="2800" b="1" dirty="0"/>
              <a:t>Resnet50</a:t>
            </a:r>
          </a:p>
          <a:p>
            <a:r>
              <a:rPr lang="en-US" dirty="0"/>
              <a:t>Data: Unbalanced</a:t>
            </a:r>
          </a:p>
          <a:p>
            <a:r>
              <a:rPr lang="en-US" dirty="0"/>
              <a:t>Learning Rate = 10^-5</a:t>
            </a:r>
          </a:p>
          <a:p>
            <a:r>
              <a:rPr lang="en-US" dirty="0"/>
              <a:t>Batch Size = 32</a:t>
            </a:r>
          </a:p>
          <a:p>
            <a:r>
              <a:rPr lang="en-US" dirty="0"/>
              <a:t>No. of Epochs = 20</a:t>
            </a:r>
          </a:p>
          <a:p>
            <a:r>
              <a:rPr lang="en-US" dirty="0"/>
              <a:t>Resolution = 200</a:t>
            </a:r>
          </a:p>
          <a:p>
            <a:endParaRPr lang="en-NL" dirty="0"/>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12</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dirty="0"/>
              <a:t>2</a:t>
            </a:r>
            <a:r>
              <a:rPr lang="en-US" baseline="30000" dirty="0"/>
              <a:t>nd</a:t>
            </a:r>
            <a:r>
              <a:rPr lang="en-US" dirty="0"/>
              <a:t> Model Iteration </a:t>
            </a:r>
            <a:endParaRPr lang="en-NL" dirty="0"/>
          </a:p>
        </p:txBody>
      </p:sp>
      <p:sp>
        <p:nvSpPr>
          <p:cNvPr id="6" name="TextBox 5">
            <a:extLst>
              <a:ext uri="{FF2B5EF4-FFF2-40B4-BE49-F238E27FC236}">
                <a16:creationId xmlns:a16="http://schemas.microsoft.com/office/drawing/2014/main" id="{9B33EE45-8017-2EA6-3AE6-3DAAA1C3135B}"/>
              </a:ext>
            </a:extLst>
          </p:cNvPr>
          <p:cNvSpPr txBox="1"/>
          <p:nvPr/>
        </p:nvSpPr>
        <p:spPr>
          <a:xfrm>
            <a:off x="7884056" y="5864361"/>
            <a:ext cx="1691640" cy="369332"/>
          </a:xfrm>
          <a:prstGeom prst="rect">
            <a:avLst/>
          </a:prstGeom>
          <a:noFill/>
        </p:spPr>
        <p:txBody>
          <a:bodyPr wrap="square" rtlCol="0">
            <a:spAutoFit/>
          </a:bodyPr>
          <a:lstStyle/>
          <a:p>
            <a:r>
              <a:rPr lang="en-US" dirty="0"/>
              <a:t>Predicted</a:t>
            </a:r>
            <a:endParaRPr lang="en-NL" dirty="0"/>
          </a:p>
        </p:txBody>
      </p:sp>
      <p:sp>
        <p:nvSpPr>
          <p:cNvPr id="7" name="TextBox 6">
            <a:extLst>
              <a:ext uri="{FF2B5EF4-FFF2-40B4-BE49-F238E27FC236}">
                <a16:creationId xmlns:a16="http://schemas.microsoft.com/office/drawing/2014/main" id="{9E6A13C6-B32B-CBBC-ACA7-B28610064432}"/>
              </a:ext>
            </a:extLst>
          </p:cNvPr>
          <p:cNvSpPr txBox="1"/>
          <p:nvPr/>
        </p:nvSpPr>
        <p:spPr>
          <a:xfrm rot="16200000">
            <a:off x="4449218" y="2857514"/>
            <a:ext cx="1691640" cy="369332"/>
          </a:xfrm>
          <a:prstGeom prst="rect">
            <a:avLst/>
          </a:prstGeom>
          <a:noFill/>
        </p:spPr>
        <p:txBody>
          <a:bodyPr wrap="square" rtlCol="0">
            <a:spAutoFit/>
          </a:bodyPr>
          <a:lstStyle/>
          <a:p>
            <a:r>
              <a:rPr lang="en-US" dirty="0"/>
              <a:t>Real</a:t>
            </a:r>
            <a:endParaRPr lang="en-NL" dirty="0"/>
          </a:p>
        </p:txBody>
      </p:sp>
      <p:pic>
        <p:nvPicPr>
          <p:cNvPr id="13" name="Picture 6" descr="A picture containing text, light, red, black&#10;&#10;Description automatically generated">
            <a:extLst>
              <a:ext uri="{FF2B5EF4-FFF2-40B4-BE49-F238E27FC236}">
                <a16:creationId xmlns:a16="http://schemas.microsoft.com/office/drawing/2014/main" id="{FDCE12B6-650E-561D-75AC-F19B1511B15E}"/>
              </a:ext>
            </a:extLst>
          </p:cNvPr>
          <p:cNvPicPr>
            <a:picLocks noChangeAspect="1"/>
          </p:cNvPicPr>
          <p:nvPr/>
        </p:nvPicPr>
        <p:blipFill>
          <a:blip r:embed="rId2"/>
          <a:stretch>
            <a:fillRect/>
          </a:stretch>
        </p:blipFill>
        <p:spPr>
          <a:xfrm>
            <a:off x="5479704" y="783036"/>
            <a:ext cx="6712296" cy="5151420"/>
          </a:xfrm>
          <a:prstGeom prst="rect">
            <a:avLst/>
          </a:prstGeom>
        </p:spPr>
      </p:pic>
    </p:spTree>
    <p:extLst>
      <p:ext uri="{BB962C8B-B14F-4D97-AF65-F5344CB8AC3E}">
        <p14:creationId xmlns:p14="http://schemas.microsoft.com/office/powerpoint/2010/main" val="2477434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lstStyle/>
          <a:p>
            <a:pPr marL="0" indent="0">
              <a:buNone/>
            </a:pPr>
            <a:r>
              <a:rPr lang="en-US" sz="2800" b="1" dirty="0"/>
              <a:t>Resnet50</a:t>
            </a:r>
          </a:p>
          <a:p>
            <a:r>
              <a:rPr lang="en-US" dirty="0"/>
              <a:t>Data: Unbalanced</a:t>
            </a:r>
          </a:p>
          <a:p>
            <a:r>
              <a:rPr lang="en-US" dirty="0"/>
              <a:t>Learning Rate = 10^-5</a:t>
            </a:r>
          </a:p>
          <a:p>
            <a:r>
              <a:rPr lang="en-US" dirty="0"/>
              <a:t>Batch Size = 32</a:t>
            </a:r>
          </a:p>
          <a:p>
            <a:r>
              <a:rPr lang="en-US" dirty="0"/>
              <a:t>No. of Epochs = 20</a:t>
            </a:r>
          </a:p>
          <a:p>
            <a:r>
              <a:rPr lang="en-US" dirty="0"/>
              <a:t>Resolution = 200</a:t>
            </a:r>
          </a:p>
          <a:p>
            <a:endParaRPr lang="en-NL" dirty="0"/>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13</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dirty="0"/>
              <a:t>2</a:t>
            </a:r>
            <a:r>
              <a:rPr lang="en-US" baseline="30000" dirty="0"/>
              <a:t>nd</a:t>
            </a:r>
            <a:r>
              <a:rPr lang="en-US" dirty="0"/>
              <a:t> Model Iteration </a:t>
            </a:r>
            <a:endParaRPr lang="en-NL" dirty="0"/>
          </a:p>
        </p:txBody>
      </p:sp>
      <p:pic>
        <p:nvPicPr>
          <p:cNvPr id="8" name="Picture 7">
            <a:extLst>
              <a:ext uri="{FF2B5EF4-FFF2-40B4-BE49-F238E27FC236}">
                <a16:creationId xmlns:a16="http://schemas.microsoft.com/office/drawing/2014/main" id="{F73983D0-A5DD-759F-C50E-4F56A43408BA}"/>
              </a:ext>
            </a:extLst>
          </p:cNvPr>
          <p:cNvPicPr>
            <a:picLocks noChangeAspect="1"/>
          </p:cNvPicPr>
          <p:nvPr/>
        </p:nvPicPr>
        <p:blipFill>
          <a:blip r:embed="rId2"/>
          <a:stretch>
            <a:fillRect/>
          </a:stretch>
        </p:blipFill>
        <p:spPr>
          <a:xfrm>
            <a:off x="4898380" y="934700"/>
            <a:ext cx="3643517" cy="2876664"/>
          </a:xfrm>
          <a:prstGeom prst="rect">
            <a:avLst/>
          </a:prstGeom>
        </p:spPr>
      </p:pic>
      <p:pic>
        <p:nvPicPr>
          <p:cNvPr id="9" name="Picture 8">
            <a:extLst>
              <a:ext uri="{FF2B5EF4-FFF2-40B4-BE49-F238E27FC236}">
                <a16:creationId xmlns:a16="http://schemas.microsoft.com/office/drawing/2014/main" id="{63F11C23-4B7B-A572-D35D-6C73A54EC74C}"/>
              </a:ext>
            </a:extLst>
          </p:cNvPr>
          <p:cNvPicPr>
            <a:picLocks noChangeAspect="1"/>
          </p:cNvPicPr>
          <p:nvPr/>
        </p:nvPicPr>
        <p:blipFill>
          <a:blip r:embed="rId3"/>
          <a:stretch>
            <a:fillRect/>
          </a:stretch>
        </p:blipFill>
        <p:spPr>
          <a:xfrm>
            <a:off x="8410826" y="1011336"/>
            <a:ext cx="3643517" cy="2876664"/>
          </a:xfrm>
          <a:prstGeom prst="rect">
            <a:avLst/>
          </a:prstGeom>
        </p:spPr>
      </p:pic>
      <p:pic>
        <p:nvPicPr>
          <p:cNvPr id="10" name="Picture 10" descr="A picture containing text, fruit, apple&#10;&#10;Description automatically generated">
            <a:extLst>
              <a:ext uri="{FF2B5EF4-FFF2-40B4-BE49-F238E27FC236}">
                <a16:creationId xmlns:a16="http://schemas.microsoft.com/office/drawing/2014/main" id="{DD5E3C01-84D2-7569-3EC4-DC0CCEFE201C}"/>
              </a:ext>
            </a:extLst>
          </p:cNvPr>
          <p:cNvPicPr>
            <a:picLocks noChangeAspect="1"/>
          </p:cNvPicPr>
          <p:nvPr/>
        </p:nvPicPr>
        <p:blipFill>
          <a:blip r:embed="rId4"/>
          <a:stretch>
            <a:fillRect/>
          </a:stretch>
        </p:blipFill>
        <p:spPr>
          <a:xfrm>
            <a:off x="4767309" y="4156312"/>
            <a:ext cx="3643517" cy="1125620"/>
          </a:xfrm>
          <a:prstGeom prst="rect">
            <a:avLst/>
          </a:prstGeom>
        </p:spPr>
      </p:pic>
      <p:pic>
        <p:nvPicPr>
          <p:cNvPr id="11" name="Picture 9" descr="Chart&#10;&#10;Description automatically generated">
            <a:extLst>
              <a:ext uri="{FF2B5EF4-FFF2-40B4-BE49-F238E27FC236}">
                <a16:creationId xmlns:a16="http://schemas.microsoft.com/office/drawing/2014/main" id="{F9F28E74-F4AF-81EF-40E0-FAD7A813E5DD}"/>
              </a:ext>
            </a:extLst>
          </p:cNvPr>
          <p:cNvPicPr>
            <a:picLocks noChangeAspect="1"/>
          </p:cNvPicPr>
          <p:nvPr/>
        </p:nvPicPr>
        <p:blipFill>
          <a:blip r:embed="rId5"/>
          <a:stretch>
            <a:fillRect/>
          </a:stretch>
        </p:blipFill>
        <p:spPr>
          <a:xfrm>
            <a:off x="8410826" y="4220083"/>
            <a:ext cx="3643517" cy="1092060"/>
          </a:xfrm>
          <a:prstGeom prst="rect">
            <a:avLst/>
          </a:prstGeom>
        </p:spPr>
      </p:pic>
      <p:sp>
        <p:nvSpPr>
          <p:cNvPr id="12" name="TextBox 11">
            <a:extLst>
              <a:ext uri="{FF2B5EF4-FFF2-40B4-BE49-F238E27FC236}">
                <a16:creationId xmlns:a16="http://schemas.microsoft.com/office/drawing/2014/main" id="{8413C48E-C2D4-8C2B-60DF-0ACE12EF9E13}"/>
              </a:ext>
            </a:extLst>
          </p:cNvPr>
          <p:cNvSpPr txBox="1"/>
          <p:nvPr/>
        </p:nvSpPr>
        <p:spPr>
          <a:xfrm>
            <a:off x="5327951" y="5375914"/>
            <a:ext cx="2784374" cy="369332"/>
          </a:xfrm>
          <a:prstGeom prst="rect">
            <a:avLst/>
          </a:prstGeom>
          <a:noFill/>
        </p:spPr>
        <p:txBody>
          <a:bodyPr wrap="square" rtlCol="0">
            <a:spAutoFit/>
          </a:bodyPr>
          <a:lstStyle/>
          <a:p>
            <a:r>
              <a:rPr lang="en-US" dirty="0"/>
              <a:t>Results on test photos</a:t>
            </a:r>
          </a:p>
        </p:txBody>
      </p:sp>
      <p:sp>
        <p:nvSpPr>
          <p:cNvPr id="14" name="TextBox 13">
            <a:extLst>
              <a:ext uri="{FF2B5EF4-FFF2-40B4-BE49-F238E27FC236}">
                <a16:creationId xmlns:a16="http://schemas.microsoft.com/office/drawing/2014/main" id="{1572FB0C-A67C-79C0-BFB7-7ACB97AA0A5C}"/>
              </a:ext>
            </a:extLst>
          </p:cNvPr>
          <p:cNvSpPr txBox="1"/>
          <p:nvPr/>
        </p:nvSpPr>
        <p:spPr>
          <a:xfrm>
            <a:off x="8831626" y="5375914"/>
            <a:ext cx="2784374" cy="369332"/>
          </a:xfrm>
          <a:prstGeom prst="rect">
            <a:avLst/>
          </a:prstGeom>
          <a:noFill/>
        </p:spPr>
        <p:txBody>
          <a:bodyPr wrap="square" rtlCol="0">
            <a:spAutoFit/>
          </a:bodyPr>
          <a:lstStyle/>
          <a:p>
            <a:r>
              <a:rPr lang="en-US" dirty="0"/>
              <a:t>Results on taken photos</a:t>
            </a:r>
          </a:p>
        </p:txBody>
      </p:sp>
    </p:spTree>
    <p:extLst>
      <p:ext uri="{BB962C8B-B14F-4D97-AF65-F5344CB8AC3E}">
        <p14:creationId xmlns:p14="http://schemas.microsoft.com/office/powerpoint/2010/main" val="2543652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lstStyle/>
          <a:p>
            <a:pPr marL="0" indent="0">
              <a:buNone/>
            </a:pPr>
            <a:r>
              <a:rPr lang="en-US" sz="2800" b="1" dirty="0"/>
              <a:t>Resnet50</a:t>
            </a:r>
          </a:p>
          <a:p>
            <a:r>
              <a:rPr lang="en-US" dirty="0"/>
              <a:t>Data: Unbalanced</a:t>
            </a:r>
          </a:p>
          <a:p>
            <a:r>
              <a:rPr lang="en-US" dirty="0"/>
              <a:t>Method: Class weights in loss function</a:t>
            </a:r>
          </a:p>
          <a:p>
            <a:r>
              <a:rPr lang="en-US" dirty="0"/>
              <a:t>Learning Rate = 10^-4</a:t>
            </a:r>
          </a:p>
          <a:p>
            <a:r>
              <a:rPr lang="en-US" dirty="0"/>
              <a:t>Batch Size = 32</a:t>
            </a:r>
          </a:p>
          <a:p>
            <a:r>
              <a:rPr lang="en-US" dirty="0"/>
              <a:t>No. of Epochs = 20</a:t>
            </a:r>
          </a:p>
          <a:p>
            <a:r>
              <a:rPr lang="en-US" dirty="0"/>
              <a:t>Resolution = 200</a:t>
            </a:r>
          </a:p>
          <a:p>
            <a:endParaRPr lang="en-NL" dirty="0"/>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14</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dirty="0"/>
              <a:t>3</a:t>
            </a:r>
            <a:r>
              <a:rPr lang="en-US" baseline="30000" dirty="0"/>
              <a:t>rd</a:t>
            </a:r>
            <a:r>
              <a:rPr lang="en-US" dirty="0"/>
              <a:t> Model Iteration </a:t>
            </a:r>
            <a:endParaRPr lang="en-NL" dirty="0"/>
          </a:p>
        </p:txBody>
      </p:sp>
      <p:sp>
        <p:nvSpPr>
          <p:cNvPr id="5" name="Content Placeholder 1">
            <a:extLst>
              <a:ext uri="{FF2B5EF4-FFF2-40B4-BE49-F238E27FC236}">
                <a16:creationId xmlns:a16="http://schemas.microsoft.com/office/drawing/2014/main" id="{A08474C5-659C-EB6E-DC80-DE5C91AC1703}"/>
              </a:ext>
            </a:extLst>
          </p:cNvPr>
          <p:cNvSpPr txBox="1">
            <a:spLocks/>
          </p:cNvSpPr>
          <p:nvPr/>
        </p:nvSpPr>
        <p:spPr>
          <a:xfrm>
            <a:off x="4581309" y="1643651"/>
            <a:ext cx="7527833" cy="44640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800" b="1" dirty="0"/>
              <a:t>Class imbalance​ Issue</a:t>
            </a:r>
          </a:p>
          <a:p>
            <a:r>
              <a:rPr lang="en-US" dirty="0"/>
              <a:t>A significant disparity in the number of samples among the different classes in the training dataset.​</a:t>
            </a:r>
          </a:p>
          <a:p>
            <a:r>
              <a:rPr lang="en-US" dirty="0"/>
              <a:t>The model may predominantly focus on the majority class and struggle to accurately predict the minority class.​</a:t>
            </a:r>
          </a:p>
          <a:p>
            <a:pPr marL="0" indent="0">
              <a:buFont typeface="Arial"/>
              <a:buNone/>
            </a:pPr>
            <a:r>
              <a:rPr lang="en-US" sz="2800" b="1" dirty="0"/>
              <a:t>Solution </a:t>
            </a:r>
          </a:p>
          <a:p>
            <a:r>
              <a:rPr lang="en-US" dirty="0"/>
              <a:t>Apply class weights to the loss function by assigning higher weights to the samples belonging to the minority class, thus making their impact on the loss function more significant.​</a:t>
            </a:r>
          </a:p>
          <a:p>
            <a:r>
              <a:rPr lang="en-US" dirty="0"/>
              <a:t>By adding the class weights to loss function, this assigns higher weights to the minority class samples during the loss computation. As such, the model will be trained to pay more attention to the minority class, leading to more balanced predictions across all classes.​</a:t>
            </a:r>
          </a:p>
          <a:p>
            <a:endParaRPr lang="en-US" dirty="0"/>
          </a:p>
          <a:p>
            <a:endParaRPr lang="en-NL" dirty="0"/>
          </a:p>
        </p:txBody>
      </p:sp>
    </p:spTree>
    <p:extLst>
      <p:ext uri="{BB962C8B-B14F-4D97-AF65-F5344CB8AC3E}">
        <p14:creationId xmlns:p14="http://schemas.microsoft.com/office/powerpoint/2010/main" val="3696217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lstStyle/>
          <a:p>
            <a:pPr marL="0" indent="0">
              <a:buNone/>
            </a:pPr>
            <a:r>
              <a:rPr lang="en-US" sz="2800" b="1" dirty="0"/>
              <a:t>Resnet50</a:t>
            </a:r>
          </a:p>
          <a:p>
            <a:r>
              <a:rPr lang="en-US" dirty="0"/>
              <a:t>Data: Unbalanced</a:t>
            </a:r>
          </a:p>
          <a:p>
            <a:r>
              <a:rPr lang="en-US" dirty="0"/>
              <a:t>Method: Class weights in loss function</a:t>
            </a:r>
          </a:p>
          <a:p>
            <a:r>
              <a:rPr lang="en-US" dirty="0"/>
              <a:t>Learning Rate = 10^-4</a:t>
            </a:r>
          </a:p>
          <a:p>
            <a:r>
              <a:rPr lang="en-US" dirty="0"/>
              <a:t>Batch Size = 32</a:t>
            </a:r>
          </a:p>
          <a:p>
            <a:r>
              <a:rPr lang="en-US" dirty="0"/>
              <a:t>No. of Epochs = 20</a:t>
            </a:r>
          </a:p>
          <a:p>
            <a:r>
              <a:rPr lang="en-US" dirty="0"/>
              <a:t>Resolution = 200</a:t>
            </a:r>
          </a:p>
          <a:p>
            <a:endParaRPr lang="en-NL" dirty="0"/>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15</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dirty="0"/>
              <a:t>3</a:t>
            </a:r>
            <a:r>
              <a:rPr lang="en-US" baseline="30000" dirty="0"/>
              <a:t>rd</a:t>
            </a:r>
            <a:r>
              <a:rPr lang="en-US" dirty="0"/>
              <a:t> Model Iteration </a:t>
            </a:r>
            <a:endParaRPr lang="en-NL" dirty="0"/>
          </a:p>
        </p:txBody>
      </p:sp>
      <p:sp>
        <p:nvSpPr>
          <p:cNvPr id="6" name="TextBox 5">
            <a:extLst>
              <a:ext uri="{FF2B5EF4-FFF2-40B4-BE49-F238E27FC236}">
                <a16:creationId xmlns:a16="http://schemas.microsoft.com/office/drawing/2014/main" id="{9B33EE45-8017-2EA6-3AE6-3DAAA1C3135B}"/>
              </a:ext>
            </a:extLst>
          </p:cNvPr>
          <p:cNvSpPr txBox="1"/>
          <p:nvPr/>
        </p:nvSpPr>
        <p:spPr>
          <a:xfrm>
            <a:off x="7742622" y="5849855"/>
            <a:ext cx="1691640" cy="369332"/>
          </a:xfrm>
          <a:prstGeom prst="rect">
            <a:avLst/>
          </a:prstGeom>
          <a:noFill/>
        </p:spPr>
        <p:txBody>
          <a:bodyPr wrap="square" rtlCol="0">
            <a:spAutoFit/>
          </a:bodyPr>
          <a:lstStyle/>
          <a:p>
            <a:r>
              <a:rPr lang="en-US" dirty="0"/>
              <a:t>Predicted</a:t>
            </a:r>
            <a:endParaRPr lang="en-NL" dirty="0"/>
          </a:p>
        </p:txBody>
      </p:sp>
      <p:sp>
        <p:nvSpPr>
          <p:cNvPr id="7" name="TextBox 6">
            <a:extLst>
              <a:ext uri="{FF2B5EF4-FFF2-40B4-BE49-F238E27FC236}">
                <a16:creationId xmlns:a16="http://schemas.microsoft.com/office/drawing/2014/main" id="{9E6A13C6-B32B-CBBC-ACA7-B28610064432}"/>
              </a:ext>
            </a:extLst>
          </p:cNvPr>
          <p:cNvSpPr txBox="1"/>
          <p:nvPr/>
        </p:nvSpPr>
        <p:spPr>
          <a:xfrm rot="16200000">
            <a:off x="3921489" y="2857514"/>
            <a:ext cx="1691640" cy="369332"/>
          </a:xfrm>
          <a:prstGeom prst="rect">
            <a:avLst/>
          </a:prstGeom>
          <a:noFill/>
        </p:spPr>
        <p:txBody>
          <a:bodyPr wrap="square" rtlCol="0">
            <a:spAutoFit/>
          </a:bodyPr>
          <a:lstStyle/>
          <a:p>
            <a:r>
              <a:rPr lang="en-US" dirty="0"/>
              <a:t>Real</a:t>
            </a:r>
            <a:endParaRPr lang="en-NL" dirty="0"/>
          </a:p>
        </p:txBody>
      </p:sp>
      <p:pic>
        <p:nvPicPr>
          <p:cNvPr id="8" name="Picture 9" descr="A picture containing text, light, dark, day&#10;&#10;Description automatically generated">
            <a:extLst>
              <a:ext uri="{FF2B5EF4-FFF2-40B4-BE49-F238E27FC236}">
                <a16:creationId xmlns:a16="http://schemas.microsoft.com/office/drawing/2014/main" id="{754D6185-93D9-B8C2-E19D-4A13453AA2E2}"/>
              </a:ext>
            </a:extLst>
          </p:cNvPr>
          <p:cNvPicPr>
            <a:picLocks noChangeAspect="1"/>
          </p:cNvPicPr>
          <p:nvPr/>
        </p:nvPicPr>
        <p:blipFill>
          <a:blip r:embed="rId2"/>
          <a:stretch>
            <a:fillRect/>
          </a:stretch>
        </p:blipFill>
        <p:spPr>
          <a:xfrm>
            <a:off x="4937084" y="783037"/>
            <a:ext cx="7254916" cy="5066818"/>
          </a:xfrm>
          <a:prstGeom prst="rect">
            <a:avLst/>
          </a:prstGeom>
        </p:spPr>
      </p:pic>
    </p:spTree>
    <p:extLst>
      <p:ext uri="{BB962C8B-B14F-4D97-AF65-F5344CB8AC3E}">
        <p14:creationId xmlns:p14="http://schemas.microsoft.com/office/powerpoint/2010/main" val="3211914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lstStyle/>
          <a:p>
            <a:pPr marL="0" indent="0">
              <a:buNone/>
            </a:pPr>
            <a:r>
              <a:rPr lang="en-US" sz="2800" b="1" dirty="0"/>
              <a:t>Resnet50</a:t>
            </a:r>
          </a:p>
          <a:p>
            <a:r>
              <a:rPr lang="en-US" dirty="0"/>
              <a:t>Data: Unbalanced</a:t>
            </a:r>
          </a:p>
          <a:p>
            <a:r>
              <a:rPr lang="en-US" dirty="0"/>
              <a:t>Method: Class weights in loss function</a:t>
            </a:r>
          </a:p>
          <a:p>
            <a:r>
              <a:rPr lang="en-US" dirty="0"/>
              <a:t>Learning Rate = 10^-4</a:t>
            </a:r>
          </a:p>
          <a:p>
            <a:r>
              <a:rPr lang="en-US" dirty="0"/>
              <a:t>Batch Size = 32</a:t>
            </a:r>
          </a:p>
          <a:p>
            <a:r>
              <a:rPr lang="en-US" dirty="0"/>
              <a:t>No. of Epochs = 20</a:t>
            </a:r>
          </a:p>
          <a:p>
            <a:r>
              <a:rPr lang="en-US" dirty="0"/>
              <a:t>Resolution = 200</a:t>
            </a:r>
          </a:p>
          <a:p>
            <a:endParaRPr lang="en-NL" dirty="0"/>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16</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dirty="0"/>
              <a:t>3</a:t>
            </a:r>
            <a:r>
              <a:rPr lang="en-US" baseline="30000" dirty="0"/>
              <a:t>rd</a:t>
            </a:r>
            <a:r>
              <a:rPr lang="en-US" dirty="0"/>
              <a:t> Model Iteration </a:t>
            </a:r>
            <a:endParaRPr lang="en-NL" dirty="0"/>
          </a:p>
        </p:txBody>
      </p:sp>
      <p:pic>
        <p:nvPicPr>
          <p:cNvPr id="5" name="Picture 7" descr="A picture containing chart&#10;&#10;Description automatically generated">
            <a:extLst>
              <a:ext uri="{FF2B5EF4-FFF2-40B4-BE49-F238E27FC236}">
                <a16:creationId xmlns:a16="http://schemas.microsoft.com/office/drawing/2014/main" id="{BEF03DB2-B1A6-7BE5-216A-629AB50A9B5A}"/>
              </a:ext>
            </a:extLst>
          </p:cNvPr>
          <p:cNvPicPr>
            <a:picLocks noChangeAspect="1"/>
          </p:cNvPicPr>
          <p:nvPr/>
        </p:nvPicPr>
        <p:blipFill>
          <a:blip r:embed="rId2"/>
          <a:stretch>
            <a:fillRect/>
          </a:stretch>
        </p:blipFill>
        <p:spPr>
          <a:xfrm>
            <a:off x="4834081" y="1114051"/>
            <a:ext cx="3326507" cy="2570917"/>
          </a:xfrm>
          <a:prstGeom prst="rect">
            <a:avLst/>
          </a:prstGeom>
        </p:spPr>
      </p:pic>
      <p:pic>
        <p:nvPicPr>
          <p:cNvPr id="9" name="Picture 9" descr="Chart&#10;&#10;Description automatically generated">
            <a:extLst>
              <a:ext uri="{FF2B5EF4-FFF2-40B4-BE49-F238E27FC236}">
                <a16:creationId xmlns:a16="http://schemas.microsoft.com/office/drawing/2014/main" id="{772B6CF9-8C1F-FAD0-A2DD-596EE81B33C1}"/>
              </a:ext>
            </a:extLst>
          </p:cNvPr>
          <p:cNvPicPr>
            <a:picLocks noChangeAspect="1"/>
          </p:cNvPicPr>
          <p:nvPr/>
        </p:nvPicPr>
        <p:blipFill>
          <a:blip r:embed="rId3"/>
          <a:stretch>
            <a:fillRect/>
          </a:stretch>
        </p:blipFill>
        <p:spPr>
          <a:xfrm>
            <a:off x="8457175" y="1114050"/>
            <a:ext cx="3326506" cy="2570917"/>
          </a:xfrm>
          <a:prstGeom prst="rect">
            <a:avLst/>
          </a:prstGeom>
        </p:spPr>
      </p:pic>
      <p:pic>
        <p:nvPicPr>
          <p:cNvPr id="10" name="Picture 11" descr="A picture containing chart&#10;&#10;Description automatically generated">
            <a:extLst>
              <a:ext uri="{FF2B5EF4-FFF2-40B4-BE49-F238E27FC236}">
                <a16:creationId xmlns:a16="http://schemas.microsoft.com/office/drawing/2014/main" id="{636ACA7C-8594-BE9E-C714-B5E2FE2A4DD6}"/>
              </a:ext>
            </a:extLst>
          </p:cNvPr>
          <p:cNvPicPr>
            <a:picLocks noChangeAspect="1"/>
          </p:cNvPicPr>
          <p:nvPr/>
        </p:nvPicPr>
        <p:blipFill>
          <a:blip r:embed="rId4"/>
          <a:stretch>
            <a:fillRect/>
          </a:stretch>
        </p:blipFill>
        <p:spPr>
          <a:xfrm>
            <a:off x="4638971" y="4025069"/>
            <a:ext cx="3780517" cy="1182829"/>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871A1BB1-EC3B-5FFD-0F46-C0A5F4F225D6}"/>
              </a:ext>
            </a:extLst>
          </p:cNvPr>
          <p:cNvPicPr>
            <a:picLocks noChangeAspect="1"/>
          </p:cNvPicPr>
          <p:nvPr/>
        </p:nvPicPr>
        <p:blipFill>
          <a:blip r:embed="rId5"/>
          <a:stretch>
            <a:fillRect/>
          </a:stretch>
        </p:blipFill>
        <p:spPr>
          <a:xfrm>
            <a:off x="8419488" y="3951887"/>
            <a:ext cx="3493699" cy="1256011"/>
          </a:xfrm>
          <a:prstGeom prst="rect">
            <a:avLst/>
          </a:prstGeom>
        </p:spPr>
      </p:pic>
      <p:sp>
        <p:nvSpPr>
          <p:cNvPr id="12" name="TextBox 11">
            <a:extLst>
              <a:ext uri="{FF2B5EF4-FFF2-40B4-BE49-F238E27FC236}">
                <a16:creationId xmlns:a16="http://schemas.microsoft.com/office/drawing/2014/main" id="{34611131-4379-A339-7DBE-225C409FFFA9}"/>
              </a:ext>
            </a:extLst>
          </p:cNvPr>
          <p:cNvSpPr txBox="1"/>
          <p:nvPr/>
        </p:nvSpPr>
        <p:spPr>
          <a:xfrm>
            <a:off x="5327951" y="5375914"/>
            <a:ext cx="2784374" cy="369332"/>
          </a:xfrm>
          <a:prstGeom prst="rect">
            <a:avLst/>
          </a:prstGeom>
          <a:noFill/>
        </p:spPr>
        <p:txBody>
          <a:bodyPr wrap="square" rtlCol="0">
            <a:spAutoFit/>
          </a:bodyPr>
          <a:lstStyle/>
          <a:p>
            <a:r>
              <a:rPr lang="en-US" dirty="0"/>
              <a:t>Results on test photos</a:t>
            </a:r>
          </a:p>
        </p:txBody>
      </p:sp>
      <p:sp>
        <p:nvSpPr>
          <p:cNvPr id="13" name="TextBox 12">
            <a:extLst>
              <a:ext uri="{FF2B5EF4-FFF2-40B4-BE49-F238E27FC236}">
                <a16:creationId xmlns:a16="http://schemas.microsoft.com/office/drawing/2014/main" id="{4977897C-8FCD-97D4-4B3C-8A2197065746}"/>
              </a:ext>
            </a:extLst>
          </p:cNvPr>
          <p:cNvSpPr txBox="1"/>
          <p:nvPr/>
        </p:nvSpPr>
        <p:spPr>
          <a:xfrm>
            <a:off x="8831626" y="5375914"/>
            <a:ext cx="2784374" cy="369332"/>
          </a:xfrm>
          <a:prstGeom prst="rect">
            <a:avLst/>
          </a:prstGeom>
          <a:noFill/>
        </p:spPr>
        <p:txBody>
          <a:bodyPr wrap="square" rtlCol="0">
            <a:spAutoFit/>
          </a:bodyPr>
          <a:lstStyle/>
          <a:p>
            <a:r>
              <a:rPr lang="en-US" dirty="0"/>
              <a:t>Results on taken photos</a:t>
            </a:r>
          </a:p>
        </p:txBody>
      </p:sp>
    </p:spTree>
    <p:extLst>
      <p:ext uri="{BB962C8B-B14F-4D97-AF65-F5344CB8AC3E}">
        <p14:creationId xmlns:p14="http://schemas.microsoft.com/office/powerpoint/2010/main" val="2756735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lstStyle/>
          <a:p>
            <a:pPr marL="0" indent="0">
              <a:buNone/>
            </a:pPr>
            <a:r>
              <a:rPr lang="en-US" sz="2800" b="1" dirty="0"/>
              <a:t>Resnet50</a:t>
            </a:r>
          </a:p>
          <a:p>
            <a:r>
              <a:rPr lang="en-US" dirty="0"/>
              <a:t>Data: Unbalanced</a:t>
            </a:r>
          </a:p>
          <a:p>
            <a:r>
              <a:rPr lang="en-US" dirty="0"/>
              <a:t>Method: Class weights in loss function</a:t>
            </a:r>
          </a:p>
          <a:p>
            <a:r>
              <a:rPr lang="en-US" dirty="0"/>
              <a:t>Learning Rate = 10^-6</a:t>
            </a:r>
          </a:p>
          <a:p>
            <a:r>
              <a:rPr lang="en-US" dirty="0"/>
              <a:t>Batch Size = 32</a:t>
            </a:r>
          </a:p>
          <a:p>
            <a:r>
              <a:rPr lang="en-US" dirty="0"/>
              <a:t>No. of Epochs = 20</a:t>
            </a:r>
          </a:p>
          <a:p>
            <a:r>
              <a:rPr lang="en-US" dirty="0"/>
              <a:t>Resolution = 200</a:t>
            </a:r>
          </a:p>
          <a:p>
            <a:endParaRPr lang="en-NL" dirty="0"/>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17</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dirty="0"/>
              <a:t>4</a:t>
            </a:r>
            <a:r>
              <a:rPr lang="en-US" baseline="30000" dirty="0"/>
              <a:t>th</a:t>
            </a:r>
            <a:r>
              <a:rPr lang="en-US" dirty="0"/>
              <a:t> Model Iteration </a:t>
            </a:r>
            <a:endParaRPr lang="en-NL" dirty="0"/>
          </a:p>
        </p:txBody>
      </p:sp>
      <p:sp>
        <p:nvSpPr>
          <p:cNvPr id="6" name="TextBox 5">
            <a:extLst>
              <a:ext uri="{FF2B5EF4-FFF2-40B4-BE49-F238E27FC236}">
                <a16:creationId xmlns:a16="http://schemas.microsoft.com/office/drawing/2014/main" id="{9B33EE45-8017-2EA6-3AE6-3DAAA1C3135B}"/>
              </a:ext>
            </a:extLst>
          </p:cNvPr>
          <p:cNvSpPr txBox="1"/>
          <p:nvPr/>
        </p:nvSpPr>
        <p:spPr>
          <a:xfrm>
            <a:off x="7907214" y="5849855"/>
            <a:ext cx="1691640" cy="369332"/>
          </a:xfrm>
          <a:prstGeom prst="rect">
            <a:avLst/>
          </a:prstGeom>
          <a:noFill/>
        </p:spPr>
        <p:txBody>
          <a:bodyPr wrap="square" rtlCol="0">
            <a:spAutoFit/>
          </a:bodyPr>
          <a:lstStyle/>
          <a:p>
            <a:r>
              <a:rPr lang="en-US" dirty="0"/>
              <a:t>Predicted</a:t>
            </a:r>
            <a:endParaRPr lang="en-NL" dirty="0"/>
          </a:p>
        </p:txBody>
      </p:sp>
      <p:sp>
        <p:nvSpPr>
          <p:cNvPr id="7" name="TextBox 6">
            <a:extLst>
              <a:ext uri="{FF2B5EF4-FFF2-40B4-BE49-F238E27FC236}">
                <a16:creationId xmlns:a16="http://schemas.microsoft.com/office/drawing/2014/main" id="{9E6A13C6-B32B-CBBC-ACA7-B28610064432}"/>
              </a:ext>
            </a:extLst>
          </p:cNvPr>
          <p:cNvSpPr txBox="1"/>
          <p:nvPr/>
        </p:nvSpPr>
        <p:spPr>
          <a:xfrm rot="16200000">
            <a:off x="3642468" y="2711210"/>
            <a:ext cx="1691640" cy="369332"/>
          </a:xfrm>
          <a:prstGeom prst="rect">
            <a:avLst/>
          </a:prstGeom>
          <a:noFill/>
        </p:spPr>
        <p:txBody>
          <a:bodyPr wrap="square" rtlCol="0">
            <a:spAutoFit/>
          </a:bodyPr>
          <a:lstStyle/>
          <a:p>
            <a:r>
              <a:rPr lang="en-US" dirty="0"/>
              <a:t>Real</a:t>
            </a:r>
            <a:endParaRPr lang="en-NL" dirty="0"/>
          </a:p>
        </p:txBody>
      </p:sp>
      <p:pic>
        <p:nvPicPr>
          <p:cNvPr id="8" name="Picture 7" descr="A picture containing text, light, black, red&#10;&#10;Description automatically generated">
            <a:extLst>
              <a:ext uri="{FF2B5EF4-FFF2-40B4-BE49-F238E27FC236}">
                <a16:creationId xmlns:a16="http://schemas.microsoft.com/office/drawing/2014/main" id="{E8EA6B47-B1BF-DB0C-2B3A-5E678F29BD74}"/>
              </a:ext>
            </a:extLst>
          </p:cNvPr>
          <p:cNvPicPr>
            <a:picLocks noChangeAspect="1"/>
          </p:cNvPicPr>
          <p:nvPr/>
        </p:nvPicPr>
        <p:blipFill>
          <a:blip r:embed="rId2"/>
          <a:stretch>
            <a:fillRect/>
          </a:stretch>
        </p:blipFill>
        <p:spPr>
          <a:xfrm>
            <a:off x="4691856" y="783035"/>
            <a:ext cx="7500144" cy="4976819"/>
          </a:xfrm>
          <a:prstGeom prst="rect">
            <a:avLst/>
          </a:prstGeom>
        </p:spPr>
      </p:pic>
    </p:spTree>
    <p:extLst>
      <p:ext uri="{BB962C8B-B14F-4D97-AF65-F5344CB8AC3E}">
        <p14:creationId xmlns:p14="http://schemas.microsoft.com/office/powerpoint/2010/main" val="2090821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lstStyle/>
          <a:p>
            <a:pPr marL="0" indent="0">
              <a:buNone/>
            </a:pPr>
            <a:r>
              <a:rPr lang="en-US" sz="2800" b="1" dirty="0"/>
              <a:t>Resnet50</a:t>
            </a:r>
          </a:p>
          <a:p>
            <a:r>
              <a:rPr lang="en-US" dirty="0"/>
              <a:t>Data: Unbalanced</a:t>
            </a:r>
          </a:p>
          <a:p>
            <a:r>
              <a:rPr lang="en-US" dirty="0"/>
              <a:t>Method: Class weights in loss function</a:t>
            </a:r>
          </a:p>
          <a:p>
            <a:r>
              <a:rPr lang="en-US" dirty="0"/>
              <a:t>Learning Rate = 10^-6</a:t>
            </a:r>
          </a:p>
          <a:p>
            <a:r>
              <a:rPr lang="en-US" dirty="0"/>
              <a:t>Batch Size = 32</a:t>
            </a:r>
          </a:p>
          <a:p>
            <a:r>
              <a:rPr lang="en-US" dirty="0"/>
              <a:t>No. of Epochs = 20</a:t>
            </a:r>
          </a:p>
          <a:p>
            <a:r>
              <a:rPr lang="en-US" dirty="0"/>
              <a:t>Resolution = 200</a:t>
            </a:r>
          </a:p>
          <a:p>
            <a:endParaRPr lang="en-NL" dirty="0"/>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18</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dirty="0"/>
              <a:t>4</a:t>
            </a:r>
            <a:r>
              <a:rPr lang="en-US" baseline="30000" dirty="0"/>
              <a:t>th</a:t>
            </a:r>
            <a:r>
              <a:rPr lang="en-US" dirty="0"/>
              <a:t> Model Iteration </a:t>
            </a:r>
            <a:endParaRPr lang="en-NL" dirty="0"/>
          </a:p>
        </p:txBody>
      </p:sp>
      <p:pic>
        <p:nvPicPr>
          <p:cNvPr id="5" name="Picture 7" descr="Chart&#10;&#10;Description automatically generated">
            <a:extLst>
              <a:ext uri="{FF2B5EF4-FFF2-40B4-BE49-F238E27FC236}">
                <a16:creationId xmlns:a16="http://schemas.microsoft.com/office/drawing/2014/main" id="{3F1A79C8-0F14-5FCF-D5C4-3C6A388E3F5D}"/>
              </a:ext>
            </a:extLst>
          </p:cNvPr>
          <p:cNvPicPr>
            <a:picLocks noChangeAspect="1"/>
          </p:cNvPicPr>
          <p:nvPr/>
        </p:nvPicPr>
        <p:blipFill>
          <a:blip r:embed="rId2"/>
          <a:stretch>
            <a:fillRect/>
          </a:stretch>
        </p:blipFill>
        <p:spPr>
          <a:xfrm>
            <a:off x="4767309" y="1146243"/>
            <a:ext cx="3429769" cy="2671558"/>
          </a:xfrm>
          <a:prstGeom prst="rect">
            <a:avLst/>
          </a:prstGeom>
        </p:spPr>
      </p:pic>
      <p:pic>
        <p:nvPicPr>
          <p:cNvPr id="9" name="Picture 9" descr="Chart&#10;&#10;Description automatically generated">
            <a:extLst>
              <a:ext uri="{FF2B5EF4-FFF2-40B4-BE49-F238E27FC236}">
                <a16:creationId xmlns:a16="http://schemas.microsoft.com/office/drawing/2014/main" id="{760E6F9E-803A-BA60-881A-08EB2DA46D8F}"/>
              </a:ext>
            </a:extLst>
          </p:cNvPr>
          <p:cNvPicPr>
            <a:picLocks noChangeAspect="1"/>
          </p:cNvPicPr>
          <p:nvPr/>
        </p:nvPicPr>
        <p:blipFill>
          <a:blip r:embed="rId3"/>
          <a:stretch>
            <a:fillRect/>
          </a:stretch>
        </p:blipFill>
        <p:spPr>
          <a:xfrm>
            <a:off x="8649196" y="1146243"/>
            <a:ext cx="3429769" cy="2671558"/>
          </a:xfrm>
          <a:prstGeom prst="rect">
            <a:avLst/>
          </a:prstGeom>
        </p:spPr>
      </p:pic>
      <p:pic>
        <p:nvPicPr>
          <p:cNvPr id="10" name="Picture 9" descr="A picture containing text, vegetable&#10;&#10;Description automatically generated">
            <a:extLst>
              <a:ext uri="{FF2B5EF4-FFF2-40B4-BE49-F238E27FC236}">
                <a16:creationId xmlns:a16="http://schemas.microsoft.com/office/drawing/2014/main" id="{C5CEF472-024A-246B-D202-C0DD18EFD57B}"/>
              </a:ext>
            </a:extLst>
          </p:cNvPr>
          <p:cNvPicPr>
            <a:picLocks noChangeAspect="1"/>
          </p:cNvPicPr>
          <p:nvPr/>
        </p:nvPicPr>
        <p:blipFill>
          <a:blip r:embed="rId4"/>
          <a:stretch>
            <a:fillRect/>
          </a:stretch>
        </p:blipFill>
        <p:spPr>
          <a:xfrm>
            <a:off x="4767309" y="4141883"/>
            <a:ext cx="3429769" cy="1059207"/>
          </a:xfrm>
          <a:prstGeom prst="rect">
            <a:avLst/>
          </a:prstGeom>
        </p:spPr>
      </p:pic>
      <p:pic>
        <p:nvPicPr>
          <p:cNvPr id="11" name="Picture 10" descr="A picture containing text, apple, fruit&#10;&#10;Description automatically generated">
            <a:extLst>
              <a:ext uri="{FF2B5EF4-FFF2-40B4-BE49-F238E27FC236}">
                <a16:creationId xmlns:a16="http://schemas.microsoft.com/office/drawing/2014/main" id="{AD881646-F71E-1AE6-0FBF-8EEFB96EA762}"/>
              </a:ext>
            </a:extLst>
          </p:cNvPr>
          <p:cNvPicPr>
            <a:picLocks noChangeAspect="1"/>
          </p:cNvPicPr>
          <p:nvPr/>
        </p:nvPicPr>
        <p:blipFill>
          <a:blip r:embed="rId5"/>
          <a:stretch>
            <a:fillRect/>
          </a:stretch>
        </p:blipFill>
        <p:spPr>
          <a:xfrm>
            <a:off x="8534177" y="4143103"/>
            <a:ext cx="3429769" cy="1080182"/>
          </a:xfrm>
          <a:prstGeom prst="rect">
            <a:avLst/>
          </a:prstGeom>
        </p:spPr>
      </p:pic>
      <p:sp>
        <p:nvSpPr>
          <p:cNvPr id="12" name="TextBox 11">
            <a:extLst>
              <a:ext uri="{FF2B5EF4-FFF2-40B4-BE49-F238E27FC236}">
                <a16:creationId xmlns:a16="http://schemas.microsoft.com/office/drawing/2014/main" id="{472E1429-D6A2-9308-7F87-832BCF92789E}"/>
              </a:ext>
            </a:extLst>
          </p:cNvPr>
          <p:cNvSpPr txBox="1"/>
          <p:nvPr/>
        </p:nvSpPr>
        <p:spPr>
          <a:xfrm>
            <a:off x="5327951" y="5375914"/>
            <a:ext cx="2784374" cy="369332"/>
          </a:xfrm>
          <a:prstGeom prst="rect">
            <a:avLst/>
          </a:prstGeom>
          <a:noFill/>
        </p:spPr>
        <p:txBody>
          <a:bodyPr wrap="square" rtlCol="0">
            <a:spAutoFit/>
          </a:bodyPr>
          <a:lstStyle/>
          <a:p>
            <a:r>
              <a:rPr lang="en-US" dirty="0"/>
              <a:t>Results on test photos</a:t>
            </a:r>
          </a:p>
        </p:txBody>
      </p:sp>
      <p:sp>
        <p:nvSpPr>
          <p:cNvPr id="13" name="TextBox 12">
            <a:extLst>
              <a:ext uri="{FF2B5EF4-FFF2-40B4-BE49-F238E27FC236}">
                <a16:creationId xmlns:a16="http://schemas.microsoft.com/office/drawing/2014/main" id="{C173DFE4-6726-C0DB-C3F9-9382A2D7A281}"/>
              </a:ext>
            </a:extLst>
          </p:cNvPr>
          <p:cNvSpPr txBox="1"/>
          <p:nvPr/>
        </p:nvSpPr>
        <p:spPr>
          <a:xfrm>
            <a:off x="8831626" y="5375914"/>
            <a:ext cx="2784374" cy="369332"/>
          </a:xfrm>
          <a:prstGeom prst="rect">
            <a:avLst/>
          </a:prstGeom>
          <a:noFill/>
        </p:spPr>
        <p:txBody>
          <a:bodyPr wrap="square" rtlCol="0">
            <a:spAutoFit/>
          </a:bodyPr>
          <a:lstStyle/>
          <a:p>
            <a:r>
              <a:rPr lang="en-US" dirty="0"/>
              <a:t>Results on taken photos</a:t>
            </a:r>
          </a:p>
        </p:txBody>
      </p:sp>
    </p:spTree>
    <p:extLst>
      <p:ext uri="{BB962C8B-B14F-4D97-AF65-F5344CB8AC3E}">
        <p14:creationId xmlns:p14="http://schemas.microsoft.com/office/powerpoint/2010/main" val="3417024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lstStyle/>
          <a:p>
            <a:pPr marL="0" indent="0">
              <a:buNone/>
            </a:pPr>
            <a:r>
              <a:rPr lang="en-US" sz="2800" b="1" dirty="0"/>
              <a:t>Resnet18</a:t>
            </a:r>
          </a:p>
          <a:p>
            <a:r>
              <a:rPr lang="en-US" dirty="0"/>
              <a:t>Data: Unbalanced</a:t>
            </a:r>
          </a:p>
          <a:p>
            <a:r>
              <a:rPr lang="en-US" dirty="0"/>
              <a:t>Method: Class weights in loss function</a:t>
            </a:r>
          </a:p>
          <a:p>
            <a:r>
              <a:rPr lang="en-US" dirty="0"/>
              <a:t>Learning Rate = 10^-5</a:t>
            </a:r>
          </a:p>
          <a:p>
            <a:r>
              <a:rPr lang="en-US" dirty="0"/>
              <a:t>Batch Size = 32</a:t>
            </a:r>
          </a:p>
          <a:p>
            <a:r>
              <a:rPr lang="en-US" dirty="0"/>
              <a:t>No. of Epochs = 20</a:t>
            </a:r>
          </a:p>
          <a:p>
            <a:r>
              <a:rPr lang="en-US" dirty="0"/>
              <a:t>Resolution = 200</a:t>
            </a:r>
          </a:p>
          <a:p>
            <a:endParaRPr lang="en-NL" dirty="0"/>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19</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dirty="0"/>
              <a:t>5</a:t>
            </a:r>
            <a:r>
              <a:rPr lang="en-US" baseline="30000" dirty="0"/>
              <a:t>th</a:t>
            </a:r>
            <a:r>
              <a:rPr lang="en-US" dirty="0"/>
              <a:t> Model Iteration </a:t>
            </a:r>
            <a:endParaRPr lang="en-NL" dirty="0"/>
          </a:p>
        </p:txBody>
      </p:sp>
      <p:sp>
        <p:nvSpPr>
          <p:cNvPr id="6" name="TextBox 5">
            <a:extLst>
              <a:ext uri="{FF2B5EF4-FFF2-40B4-BE49-F238E27FC236}">
                <a16:creationId xmlns:a16="http://schemas.microsoft.com/office/drawing/2014/main" id="{9B33EE45-8017-2EA6-3AE6-3DAAA1C3135B}"/>
              </a:ext>
            </a:extLst>
          </p:cNvPr>
          <p:cNvSpPr txBox="1"/>
          <p:nvPr/>
        </p:nvSpPr>
        <p:spPr>
          <a:xfrm>
            <a:off x="8122598" y="5890298"/>
            <a:ext cx="1691640" cy="369332"/>
          </a:xfrm>
          <a:prstGeom prst="rect">
            <a:avLst/>
          </a:prstGeom>
          <a:noFill/>
        </p:spPr>
        <p:txBody>
          <a:bodyPr wrap="square" rtlCol="0">
            <a:spAutoFit/>
          </a:bodyPr>
          <a:lstStyle/>
          <a:p>
            <a:r>
              <a:rPr lang="en-US" dirty="0"/>
              <a:t>Predicted</a:t>
            </a:r>
            <a:endParaRPr lang="en-NL" dirty="0"/>
          </a:p>
        </p:txBody>
      </p:sp>
      <p:sp>
        <p:nvSpPr>
          <p:cNvPr id="7" name="TextBox 6">
            <a:extLst>
              <a:ext uri="{FF2B5EF4-FFF2-40B4-BE49-F238E27FC236}">
                <a16:creationId xmlns:a16="http://schemas.microsoft.com/office/drawing/2014/main" id="{9E6A13C6-B32B-CBBC-ACA7-B28610064432}"/>
              </a:ext>
            </a:extLst>
          </p:cNvPr>
          <p:cNvSpPr txBox="1"/>
          <p:nvPr/>
        </p:nvSpPr>
        <p:spPr>
          <a:xfrm rot="16200000">
            <a:off x="4192263" y="2596190"/>
            <a:ext cx="1691640" cy="369332"/>
          </a:xfrm>
          <a:prstGeom prst="rect">
            <a:avLst/>
          </a:prstGeom>
          <a:noFill/>
        </p:spPr>
        <p:txBody>
          <a:bodyPr wrap="square" rtlCol="0">
            <a:spAutoFit/>
          </a:bodyPr>
          <a:lstStyle/>
          <a:p>
            <a:r>
              <a:rPr lang="en-US" dirty="0"/>
              <a:t>Real</a:t>
            </a:r>
            <a:endParaRPr lang="en-NL" dirty="0"/>
          </a:p>
        </p:txBody>
      </p:sp>
      <p:pic>
        <p:nvPicPr>
          <p:cNvPr id="8" name="Picture 6" descr="A picture containing text, light, outdoor, dark&#10;&#10;Description automatically generated">
            <a:extLst>
              <a:ext uri="{FF2B5EF4-FFF2-40B4-BE49-F238E27FC236}">
                <a16:creationId xmlns:a16="http://schemas.microsoft.com/office/drawing/2014/main" id="{32798C60-CF86-C745-CCAA-8CBA9AFB5431}"/>
              </a:ext>
            </a:extLst>
          </p:cNvPr>
          <p:cNvPicPr>
            <a:picLocks noChangeAspect="1"/>
          </p:cNvPicPr>
          <p:nvPr/>
        </p:nvPicPr>
        <p:blipFill>
          <a:blip r:embed="rId2"/>
          <a:stretch>
            <a:fillRect/>
          </a:stretch>
        </p:blipFill>
        <p:spPr>
          <a:xfrm>
            <a:off x="5222749" y="783036"/>
            <a:ext cx="6969251" cy="5022960"/>
          </a:xfrm>
          <a:prstGeom prst="rect">
            <a:avLst/>
          </a:prstGeom>
        </p:spPr>
      </p:pic>
    </p:spTree>
    <p:extLst>
      <p:ext uri="{BB962C8B-B14F-4D97-AF65-F5344CB8AC3E}">
        <p14:creationId xmlns:p14="http://schemas.microsoft.com/office/powerpoint/2010/main" val="4028917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a:lnSpc>
                <a:spcPct val="150000"/>
              </a:lnSpc>
              <a:buFont typeface="Wingdings" panose="05000000000000000000" pitchFamily="2" charset="2"/>
              <a:buChar char="Ø"/>
            </a:pPr>
            <a:r>
              <a:rPr lang="nl-BE" dirty="0"/>
              <a:t>Nutrition Fact Importance</a:t>
            </a:r>
          </a:p>
          <a:p>
            <a:pPr>
              <a:lnSpc>
                <a:spcPct val="150000"/>
              </a:lnSpc>
              <a:buFont typeface="Wingdings" panose="05000000000000000000" pitchFamily="2" charset="2"/>
              <a:buChar char="Ø"/>
            </a:pPr>
            <a:r>
              <a:rPr lang="nl-BE" dirty="0"/>
              <a:t>Datasaets</a:t>
            </a:r>
          </a:p>
          <a:p>
            <a:pPr>
              <a:lnSpc>
                <a:spcPct val="150000"/>
              </a:lnSpc>
              <a:buFont typeface="Wingdings" panose="05000000000000000000" pitchFamily="2" charset="2"/>
              <a:buChar char="Ø"/>
            </a:pPr>
            <a:r>
              <a:rPr lang="nl-BE" dirty="0"/>
              <a:t>Data Preparation </a:t>
            </a:r>
          </a:p>
          <a:p>
            <a:pPr>
              <a:lnSpc>
                <a:spcPct val="150000"/>
              </a:lnSpc>
              <a:buFont typeface="Wingdings" panose="05000000000000000000" pitchFamily="2" charset="2"/>
              <a:buChar char="Ø"/>
            </a:pPr>
            <a:r>
              <a:rPr lang="nl-BE" dirty="0"/>
              <a:t>Models</a:t>
            </a:r>
          </a:p>
          <a:p>
            <a:pPr>
              <a:lnSpc>
                <a:spcPct val="150000"/>
              </a:lnSpc>
              <a:buFont typeface="Wingdings" panose="05000000000000000000" pitchFamily="2" charset="2"/>
              <a:buChar char="Ø"/>
            </a:pPr>
            <a:r>
              <a:rPr lang="nl-BE" dirty="0"/>
              <a:t>Results </a:t>
            </a:r>
          </a:p>
          <a:p>
            <a:pPr>
              <a:lnSpc>
                <a:spcPct val="150000"/>
              </a:lnSpc>
              <a:buFont typeface="Wingdings" panose="05000000000000000000" pitchFamily="2" charset="2"/>
              <a:buChar char="Ø"/>
            </a:pPr>
            <a:r>
              <a:rPr lang="nl-BE" dirty="0"/>
              <a:t>Solutions </a:t>
            </a:r>
          </a:p>
        </p:txBody>
      </p:sp>
      <p:sp>
        <p:nvSpPr>
          <p:cNvPr id="3" name="Tijdelijke aanduiding voor dianummer 2"/>
          <p:cNvSpPr>
            <a:spLocks noGrp="1"/>
          </p:cNvSpPr>
          <p:nvPr>
            <p:ph type="sldNum" sz="quarter" idx="12"/>
          </p:nvPr>
        </p:nvSpPr>
        <p:spPr/>
        <p:txBody>
          <a:bodyPr/>
          <a:lstStyle/>
          <a:p>
            <a:fld id="{0A297500-7527-634B-90F4-69D0994C32B4}" type="slidenum">
              <a:rPr lang="nl-NL" smtClean="0"/>
              <a:t>2</a:t>
            </a:fld>
            <a:endParaRPr lang="nl-NL"/>
          </a:p>
        </p:txBody>
      </p:sp>
      <p:sp>
        <p:nvSpPr>
          <p:cNvPr id="4" name="Titel 3"/>
          <p:cNvSpPr>
            <a:spLocks noGrp="1"/>
          </p:cNvSpPr>
          <p:nvPr>
            <p:ph type="title"/>
          </p:nvPr>
        </p:nvSpPr>
        <p:spPr/>
        <p:txBody>
          <a:bodyPr>
            <a:normAutofit/>
          </a:bodyPr>
          <a:lstStyle/>
          <a:p>
            <a:r>
              <a:rPr lang="nl-BE" dirty="0"/>
              <a:t>Agenda</a:t>
            </a:r>
          </a:p>
        </p:txBody>
      </p:sp>
    </p:spTree>
    <p:extLst>
      <p:ext uri="{BB962C8B-B14F-4D97-AF65-F5344CB8AC3E}">
        <p14:creationId xmlns:p14="http://schemas.microsoft.com/office/powerpoint/2010/main" val="1420487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lstStyle/>
          <a:p>
            <a:pPr marL="0" indent="0">
              <a:buNone/>
            </a:pPr>
            <a:r>
              <a:rPr lang="en-US" sz="2800" b="1" dirty="0"/>
              <a:t>Resnet18</a:t>
            </a:r>
          </a:p>
          <a:p>
            <a:r>
              <a:rPr lang="en-US" dirty="0"/>
              <a:t>Data: Unbalanced</a:t>
            </a:r>
          </a:p>
          <a:p>
            <a:r>
              <a:rPr lang="en-US" dirty="0"/>
              <a:t>Method: Class weights in loss function</a:t>
            </a:r>
          </a:p>
          <a:p>
            <a:r>
              <a:rPr lang="en-US" dirty="0"/>
              <a:t>Learning Rate = 10^-5</a:t>
            </a:r>
          </a:p>
          <a:p>
            <a:r>
              <a:rPr lang="en-US" dirty="0"/>
              <a:t>Batch Size = 32</a:t>
            </a:r>
          </a:p>
          <a:p>
            <a:r>
              <a:rPr lang="en-US" dirty="0"/>
              <a:t>No. of Epochs = 20</a:t>
            </a:r>
          </a:p>
          <a:p>
            <a:r>
              <a:rPr lang="en-US" dirty="0"/>
              <a:t>Resolution = 200</a:t>
            </a:r>
          </a:p>
          <a:p>
            <a:endParaRPr lang="en-NL" dirty="0"/>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20</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dirty="0"/>
              <a:t>5</a:t>
            </a:r>
            <a:r>
              <a:rPr lang="en-US" baseline="30000" dirty="0"/>
              <a:t>th</a:t>
            </a:r>
            <a:r>
              <a:rPr lang="en-US" dirty="0"/>
              <a:t> Model Iteration </a:t>
            </a:r>
            <a:endParaRPr lang="en-NL" dirty="0"/>
          </a:p>
        </p:txBody>
      </p:sp>
      <p:pic>
        <p:nvPicPr>
          <p:cNvPr id="5" name="Picture 7" descr="A picture containing text&#10;&#10;Description automatically generated">
            <a:extLst>
              <a:ext uri="{FF2B5EF4-FFF2-40B4-BE49-F238E27FC236}">
                <a16:creationId xmlns:a16="http://schemas.microsoft.com/office/drawing/2014/main" id="{9B535CA9-F26A-D2F6-20F7-5AE1291F5D5E}"/>
              </a:ext>
            </a:extLst>
          </p:cNvPr>
          <p:cNvPicPr>
            <a:picLocks noChangeAspect="1"/>
          </p:cNvPicPr>
          <p:nvPr/>
        </p:nvPicPr>
        <p:blipFill>
          <a:blip r:embed="rId2"/>
          <a:stretch>
            <a:fillRect/>
          </a:stretch>
        </p:blipFill>
        <p:spPr>
          <a:xfrm>
            <a:off x="4436294" y="1246628"/>
            <a:ext cx="3601093" cy="2743445"/>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B7F68E3F-1AAE-7FBE-C374-8CFC24241A18}"/>
              </a:ext>
            </a:extLst>
          </p:cNvPr>
          <p:cNvPicPr>
            <a:picLocks noChangeAspect="1"/>
          </p:cNvPicPr>
          <p:nvPr/>
        </p:nvPicPr>
        <p:blipFill>
          <a:blip r:embed="rId3"/>
          <a:stretch>
            <a:fillRect/>
          </a:stretch>
        </p:blipFill>
        <p:spPr>
          <a:xfrm>
            <a:off x="8375690" y="1246628"/>
            <a:ext cx="3601093" cy="2743445"/>
          </a:xfrm>
          <a:prstGeom prst="rect">
            <a:avLst/>
          </a:prstGeom>
        </p:spPr>
      </p:pic>
      <p:pic>
        <p:nvPicPr>
          <p:cNvPr id="10" name="Picture 8" descr="A picture containing shape&#10;&#10;Description automatically generated">
            <a:extLst>
              <a:ext uri="{FF2B5EF4-FFF2-40B4-BE49-F238E27FC236}">
                <a16:creationId xmlns:a16="http://schemas.microsoft.com/office/drawing/2014/main" id="{C88D83F5-F81D-4FE3-5FCA-34C7AF0DBB76}"/>
              </a:ext>
            </a:extLst>
          </p:cNvPr>
          <p:cNvPicPr>
            <a:picLocks noChangeAspect="1"/>
          </p:cNvPicPr>
          <p:nvPr/>
        </p:nvPicPr>
        <p:blipFill>
          <a:blip r:embed="rId4"/>
          <a:stretch>
            <a:fillRect/>
          </a:stretch>
        </p:blipFill>
        <p:spPr>
          <a:xfrm>
            <a:off x="4436294" y="4257553"/>
            <a:ext cx="3601093" cy="1109248"/>
          </a:xfrm>
          <a:prstGeom prst="rect">
            <a:avLst/>
          </a:prstGeom>
        </p:spPr>
      </p:pic>
      <p:pic>
        <p:nvPicPr>
          <p:cNvPr id="11" name="Picture 9" descr="A picture containing text, apple, fruit&#10;&#10;Description automatically generated">
            <a:extLst>
              <a:ext uri="{FF2B5EF4-FFF2-40B4-BE49-F238E27FC236}">
                <a16:creationId xmlns:a16="http://schemas.microsoft.com/office/drawing/2014/main" id="{33A13DE7-B84A-37EC-11CB-05A3A2CA1B0F}"/>
              </a:ext>
            </a:extLst>
          </p:cNvPr>
          <p:cNvPicPr>
            <a:picLocks noChangeAspect="1"/>
          </p:cNvPicPr>
          <p:nvPr/>
        </p:nvPicPr>
        <p:blipFill>
          <a:blip r:embed="rId5"/>
          <a:stretch>
            <a:fillRect/>
          </a:stretch>
        </p:blipFill>
        <p:spPr>
          <a:xfrm>
            <a:off x="8375690" y="4257553"/>
            <a:ext cx="3601093" cy="1109248"/>
          </a:xfrm>
          <a:prstGeom prst="rect">
            <a:avLst/>
          </a:prstGeom>
        </p:spPr>
      </p:pic>
      <p:sp>
        <p:nvSpPr>
          <p:cNvPr id="12" name="TextBox 11">
            <a:extLst>
              <a:ext uri="{FF2B5EF4-FFF2-40B4-BE49-F238E27FC236}">
                <a16:creationId xmlns:a16="http://schemas.microsoft.com/office/drawing/2014/main" id="{CAFBE169-2BDB-13FE-C930-BF53C1C6873D}"/>
              </a:ext>
            </a:extLst>
          </p:cNvPr>
          <p:cNvSpPr txBox="1"/>
          <p:nvPr/>
        </p:nvSpPr>
        <p:spPr>
          <a:xfrm>
            <a:off x="5010161" y="5449615"/>
            <a:ext cx="2784374" cy="369332"/>
          </a:xfrm>
          <a:prstGeom prst="rect">
            <a:avLst/>
          </a:prstGeom>
          <a:noFill/>
        </p:spPr>
        <p:txBody>
          <a:bodyPr wrap="square" rtlCol="0">
            <a:spAutoFit/>
          </a:bodyPr>
          <a:lstStyle/>
          <a:p>
            <a:r>
              <a:rPr lang="en-US" dirty="0"/>
              <a:t>Results on test photos</a:t>
            </a:r>
          </a:p>
        </p:txBody>
      </p:sp>
      <p:sp>
        <p:nvSpPr>
          <p:cNvPr id="13" name="TextBox 12">
            <a:extLst>
              <a:ext uri="{FF2B5EF4-FFF2-40B4-BE49-F238E27FC236}">
                <a16:creationId xmlns:a16="http://schemas.microsoft.com/office/drawing/2014/main" id="{5331007F-D2A5-F363-2936-7190AEC592C9}"/>
              </a:ext>
            </a:extLst>
          </p:cNvPr>
          <p:cNvSpPr txBox="1"/>
          <p:nvPr/>
        </p:nvSpPr>
        <p:spPr>
          <a:xfrm>
            <a:off x="8784049" y="5449615"/>
            <a:ext cx="2784374" cy="369332"/>
          </a:xfrm>
          <a:prstGeom prst="rect">
            <a:avLst/>
          </a:prstGeom>
          <a:noFill/>
        </p:spPr>
        <p:txBody>
          <a:bodyPr wrap="square" rtlCol="0">
            <a:spAutoFit/>
          </a:bodyPr>
          <a:lstStyle/>
          <a:p>
            <a:r>
              <a:rPr lang="en-US" dirty="0"/>
              <a:t>Results on taken photos</a:t>
            </a:r>
          </a:p>
        </p:txBody>
      </p:sp>
    </p:spTree>
    <p:extLst>
      <p:ext uri="{BB962C8B-B14F-4D97-AF65-F5344CB8AC3E}">
        <p14:creationId xmlns:p14="http://schemas.microsoft.com/office/powerpoint/2010/main" val="816105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lstStyle/>
          <a:p>
            <a:pPr marL="0" indent="0">
              <a:buNone/>
            </a:pPr>
            <a:r>
              <a:rPr lang="en-US" sz="2800" b="1" dirty="0"/>
              <a:t>Resnet18</a:t>
            </a:r>
          </a:p>
          <a:p>
            <a:r>
              <a:rPr lang="en-US" dirty="0"/>
              <a:t>Data: Unbalanced</a:t>
            </a:r>
          </a:p>
          <a:p>
            <a:r>
              <a:rPr lang="en-US" dirty="0"/>
              <a:t>Method: Class weights in loss function</a:t>
            </a:r>
          </a:p>
          <a:p>
            <a:r>
              <a:rPr lang="en-US" dirty="0"/>
              <a:t>Learning Rate = 10^-6</a:t>
            </a:r>
          </a:p>
          <a:p>
            <a:r>
              <a:rPr lang="en-US" dirty="0"/>
              <a:t>Batch Size = 32</a:t>
            </a:r>
          </a:p>
          <a:p>
            <a:r>
              <a:rPr lang="en-US" dirty="0"/>
              <a:t>No. of Epochs = 20</a:t>
            </a:r>
          </a:p>
          <a:p>
            <a:r>
              <a:rPr lang="en-US" dirty="0"/>
              <a:t>Resolution = 200</a:t>
            </a:r>
          </a:p>
          <a:p>
            <a:endParaRPr lang="en-NL" dirty="0"/>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21</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dirty="0"/>
              <a:t>6</a:t>
            </a:r>
            <a:r>
              <a:rPr lang="en-US" baseline="30000" dirty="0"/>
              <a:t>th</a:t>
            </a:r>
            <a:r>
              <a:rPr lang="en-US" dirty="0"/>
              <a:t> Model Iteration </a:t>
            </a:r>
            <a:endParaRPr lang="en-NL" dirty="0"/>
          </a:p>
        </p:txBody>
      </p:sp>
      <p:sp>
        <p:nvSpPr>
          <p:cNvPr id="6" name="TextBox 5">
            <a:extLst>
              <a:ext uri="{FF2B5EF4-FFF2-40B4-BE49-F238E27FC236}">
                <a16:creationId xmlns:a16="http://schemas.microsoft.com/office/drawing/2014/main" id="{9B33EE45-8017-2EA6-3AE6-3DAAA1C3135B}"/>
              </a:ext>
            </a:extLst>
          </p:cNvPr>
          <p:cNvSpPr txBox="1"/>
          <p:nvPr/>
        </p:nvSpPr>
        <p:spPr>
          <a:xfrm>
            <a:off x="7784081" y="5845239"/>
            <a:ext cx="1691640" cy="369332"/>
          </a:xfrm>
          <a:prstGeom prst="rect">
            <a:avLst/>
          </a:prstGeom>
          <a:noFill/>
        </p:spPr>
        <p:txBody>
          <a:bodyPr wrap="square" rtlCol="0">
            <a:spAutoFit/>
          </a:bodyPr>
          <a:lstStyle/>
          <a:p>
            <a:r>
              <a:rPr lang="en-US" dirty="0"/>
              <a:t>Predicted</a:t>
            </a:r>
            <a:endParaRPr lang="en-NL" dirty="0"/>
          </a:p>
        </p:txBody>
      </p:sp>
      <p:sp>
        <p:nvSpPr>
          <p:cNvPr id="7" name="TextBox 6">
            <a:extLst>
              <a:ext uri="{FF2B5EF4-FFF2-40B4-BE49-F238E27FC236}">
                <a16:creationId xmlns:a16="http://schemas.microsoft.com/office/drawing/2014/main" id="{9E6A13C6-B32B-CBBC-ACA7-B28610064432}"/>
              </a:ext>
            </a:extLst>
          </p:cNvPr>
          <p:cNvSpPr txBox="1"/>
          <p:nvPr/>
        </p:nvSpPr>
        <p:spPr>
          <a:xfrm rot="16200000">
            <a:off x="4053322" y="2691058"/>
            <a:ext cx="1691640" cy="369332"/>
          </a:xfrm>
          <a:prstGeom prst="rect">
            <a:avLst/>
          </a:prstGeom>
          <a:noFill/>
        </p:spPr>
        <p:txBody>
          <a:bodyPr wrap="square" rtlCol="0">
            <a:spAutoFit/>
          </a:bodyPr>
          <a:lstStyle/>
          <a:p>
            <a:r>
              <a:rPr lang="en-US" dirty="0"/>
              <a:t>Real</a:t>
            </a:r>
            <a:endParaRPr lang="en-NL" dirty="0"/>
          </a:p>
        </p:txBody>
      </p:sp>
      <p:pic>
        <p:nvPicPr>
          <p:cNvPr id="8" name="Picture 6" descr="A picture containing text, black, light, dark&#10;&#10;Description automatically generated">
            <a:extLst>
              <a:ext uri="{FF2B5EF4-FFF2-40B4-BE49-F238E27FC236}">
                <a16:creationId xmlns:a16="http://schemas.microsoft.com/office/drawing/2014/main" id="{5A356215-6836-353B-D2A1-2ADC29BF351B}"/>
              </a:ext>
            </a:extLst>
          </p:cNvPr>
          <p:cNvPicPr>
            <a:picLocks noChangeAspect="1"/>
          </p:cNvPicPr>
          <p:nvPr/>
        </p:nvPicPr>
        <p:blipFill>
          <a:blip r:embed="rId2"/>
          <a:stretch>
            <a:fillRect/>
          </a:stretch>
        </p:blipFill>
        <p:spPr>
          <a:xfrm>
            <a:off x="4998128" y="783036"/>
            <a:ext cx="7193872" cy="5072334"/>
          </a:xfrm>
          <a:prstGeom prst="rect">
            <a:avLst/>
          </a:prstGeom>
        </p:spPr>
      </p:pic>
    </p:spTree>
    <p:extLst>
      <p:ext uri="{BB962C8B-B14F-4D97-AF65-F5344CB8AC3E}">
        <p14:creationId xmlns:p14="http://schemas.microsoft.com/office/powerpoint/2010/main" val="4069583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lstStyle/>
          <a:p>
            <a:pPr marL="0" indent="0">
              <a:buNone/>
            </a:pPr>
            <a:r>
              <a:rPr lang="en-US" sz="2800" b="1" dirty="0"/>
              <a:t>Resnet18</a:t>
            </a:r>
          </a:p>
          <a:p>
            <a:r>
              <a:rPr lang="en-US" dirty="0"/>
              <a:t>Data: Unbalanced</a:t>
            </a:r>
          </a:p>
          <a:p>
            <a:r>
              <a:rPr lang="en-US" dirty="0"/>
              <a:t>Method: Class weights in loss function</a:t>
            </a:r>
          </a:p>
          <a:p>
            <a:r>
              <a:rPr lang="en-US" dirty="0"/>
              <a:t>Learning Rate = 10^-6</a:t>
            </a:r>
          </a:p>
          <a:p>
            <a:r>
              <a:rPr lang="en-US" dirty="0"/>
              <a:t>Batch Size = 32</a:t>
            </a:r>
          </a:p>
          <a:p>
            <a:r>
              <a:rPr lang="en-US" dirty="0"/>
              <a:t>No. of Epochs = 20</a:t>
            </a:r>
          </a:p>
          <a:p>
            <a:r>
              <a:rPr lang="en-US" dirty="0"/>
              <a:t>Resolution = 200</a:t>
            </a:r>
          </a:p>
          <a:p>
            <a:endParaRPr lang="en-NL" dirty="0"/>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22</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dirty="0"/>
              <a:t>6</a:t>
            </a:r>
            <a:r>
              <a:rPr lang="en-US" baseline="30000" dirty="0"/>
              <a:t>th</a:t>
            </a:r>
            <a:r>
              <a:rPr lang="en-US" dirty="0"/>
              <a:t> Model Iteration </a:t>
            </a:r>
            <a:endParaRPr lang="en-NL" dirty="0"/>
          </a:p>
        </p:txBody>
      </p:sp>
      <p:pic>
        <p:nvPicPr>
          <p:cNvPr id="5" name="Picture 7" descr="Chart&#10;&#10;Description automatically generated">
            <a:extLst>
              <a:ext uri="{FF2B5EF4-FFF2-40B4-BE49-F238E27FC236}">
                <a16:creationId xmlns:a16="http://schemas.microsoft.com/office/drawing/2014/main" id="{60C9687B-4E94-AB08-5AF6-40262D2B9C9E}"/>
              </a:ext>
            </a:extLst>
          </p:cNvPr>
          <p:cNvPicPr>
            <a:picLocks noChangeAspect="1"/>
          </p:cNvPicPr>
          <p:nvPr/>
        </p:nvPicPr>
        <p:blipFill>
          <a:blip r:embed="rId2"/>
          <a:stretch>
            <a:fillRect/>
          </a:stretch>
        </p:blipFill>
        <p:spPr>
          <a:xfrm>
            <a:off x="4767309" y="1198279"/>
            <a:ext cx="3490154" cy="2569851"/>
          </a:xfrm>
          <a:prstGeom prst="rect">
            <a:avLst/>
          </a:prstGeom>
        </p:spPr>
      </p:pic>
      <p:pic>
        <p:nvPicPr>
          <p:cNvPr id="9" name="Picture 8" descr="Chart&#10;&#10;Description automatically generated">
            <a:extLst>
              <a:ext uri="{FF2B5EF4-FFF2-40B4-BE49-F238E27FC236}">
                <a16:creationId xmlns:a16="http://schemas.microsoft.com/office/drawing/2014/main" id="{07C717EC-5E67-E920-32BB-C271B49C4266}"/>
              </a:ext>
            </a:extLst>
          </p:cNvPr>
          <p:cNvPicPr>
            <a:picLocks noChangeAspect="1"/>
          </p:cNvPicPr>
          <p:nvPr/>
        </p:nvPicPr>
        <p:blipFill>
          <a:blip r:embed="rId3"/>
          <a:stretch>
            <a:fillRect/>
          </a:stretch>
        </p:blipFill>
        <p:spPr>
          <a:xfrm>
            <a:off x="8476667" y="1198279"/>
            <a:ext cx="3490154" cy="2569851"/>
          </a:xfrm>
          <a:prstGeom prst="rect">
            <a:avLst/>
          </a:prstGeom>
        </p:spPr>
      </p:pic>
      <p:pic>
        <p:nvPicPr>
          <p:cNvPr id="10" name="Picture 10" descr="A picture containing text, fruit&#10;&#10;Description automatically generated">
            <a:extLst>
              <a:ext uri="{FF2B5EF4-FFF2-40B4-BE49-F238E27FC236}">
                <a16:creationId xmlns:a16="http://schemas.microsoft.com/office/drawing/2014/main" id="{FE93255D-DFF5-3EBC-067F-2FCFB18D8E46}"/>
              </a:ext>
            </a:extLst>
          </p:cNvPr>
          <p:cNvPicPr>
            <a:picLocks noChangeAspect="1"/>
          </p:cNvPicPr>
          <p:nvPr/>
        </p:nvPicPr>
        <p:blipFill>
          <a:blip r:embed="rId4"/>
          <a:stretch>
            <a:fillRect/>
          </a:stretch>
        </p:blipFill>
        <p:spPr>
          <a:xfrm>
            <a:off x="4767309" y="4091421"/>
            <a:ext cx="3490154" cy="1039059"/>
          </a:xfrm>
          <a:prstGeom prst="rect">
            <a:avLst/>
          </a:prstGeom>
        </p:spPr>
      </p:pic>
      <p:pic>
        <p:nvPicPr>
          <p:cNvPr id="11" name="Picture 9" descr="A picture containing text, fruit, apple&#10;&#10;Description automatically generated">
            <a:extLst>
              <a:ext uri="{FF2B5EF4-FFF2-40B4-BE49-F238E27FC236}">
                <a16:creationId xmlns:a16="http://schemas.microsoft.com/office/drawing/2014/main" id="{1026498D-144D-6075-D2D2-FDB14504FC79}"/>
              </a:ext>
            </a:extLst>
          </p:cNvPr>
          <p:cNvPicPr>
            <a:picLocks noChangeAspect="1"/>
          </p:cNvPicPr>
          <p:nvPr/>
        </p:nvPicPr>
        <p:blipFill>
          <a:blip r:embed="rId5"/>
          <a:stretch>
            <a:fillRect/>
          </a:stretch>
        </p:blipFill>
        <p:spPr>
          <a:xfrm>
            <a:off x="8419158" y="4091421"/>
            <a:ext cx="3490154" cy="1039059"/>
          </a:xfrm>
          <a:prstGeom prst="rect">
            <a:avLst/>
          </a:prstGeom>
        </p:spPr>
      </p:pic>
      <p:sp>
        <p:nvSpPr>
          <p:cNvPr id="12" name="TextBox 11">
            <a:extLst>
              <a:ext uri="{FF2B5EF4-FFF2-40B4-BE49-F238E27FC236}">
                <a16:creationId xmlns:a16="http://schemas.microsoft.com/office/drawing/2014/main" id="{C1D90EE6-8E2E-692A-E849-B73A18589FFC}"/>
              </a:ext>
            </a:extLst>
          </p:cNvPr>
          <p:cNvSpPr txBox="1"/>
          <p:nvPr/>
        </p:nvSpPr>
        <p:spPr>
          <a:xfrm>
            <a:off x="5120199" y="5475055"/>
            <a:ext cx="2784374" cy="369332"/>
          </a:xfrm>
          <a:prstGeom prst="rect">
            <a:avLst/>
          </a:prstGeom>
          <a:noFill/>
        </p:spPr>
        <p:txBody>
          <a:bodyPr wrap="square" rtlCol="0">
            <a:spAutoFit/>
          </a:bodyPr>
          <a:lstStyle/>
          <a:p>
            <a:r>
              <a:rPr lang="en-US" dirty="0"/>
              <a:t>Results on test photos</a:t>
            </a:r>
          </a:p>
        </p:txBody>
      </p:sp>
      <p:sp>
        <p:nvSpPr>
          <p:cNvPr id="13" name="TextBox 12">
            <a:extLst>
              <a:ext uri="{FF2B5EF4-FFF2-40B4-BE49-F238E27FC236}">
                <a16:creationId xmlns:a16="http://schemas.microsoft.com/office/drawing/2014/main" id="{99A072E4-8C62-EFAC-3AC6-13C7AC7DF0BF}"/>
              </a:ext>
            </a:extLst>
          </p:cNvPr>
          <p:cNvSpPr txBox="1"/>
          <p:nvPr/>
        </p:nvSpPr>
        <p:spPr>
          <a:xfrm>
            <a:off x="8772048" y="5475055"/>
            <a:ext cx="2784374" cy="369332"/>
          </a:xfrm>
          <a:prstGeom prst="rect">
            <a:avLst/>
          </a:prstGeom>
          <a:noFill/>
        </p:spPr>
        <p:txBody>
          <a:bodyPr wrap="square" rtlCol="0">
            <a:spAutoFit/>
          </a:bodyPr>
          <a:lstStyle/>
          <a:p>
            <a:r>
              <a:rPr lang="en-US" dirty="0"/>
              <a:t>Results on taken photos</a:t>
            </a:r>
          </a:p>
        </p:txBody>
      </p:sp>
    </p:spTree>
    <p:extLst>
      <p:ext uri="{BB962C8B-B14F-4D97-AF65-F5344CB8AC3E}">
        <p14:creationId xmlns:p14="http://schemas.microsoft.com/office/powerpoint/2010/main" val="1321424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normAutofit fontScale="92500" lnSpcReduction="20000"/>
          </a:bodyPr>
          <a:lstStyle/>
          <a:p>
            <a:pPr marL="0" indent="0">
              <a:buNone/>
            </a:pPr>
            <a:r>
              <a:rPr lang="en-US" sz="2800" b="1" dirty="0"/>
              <a:t>Resnet18</a:t>
            </a:r>
          </a:p>
          <a:p>
            <a:r>
              <a:rPr lang="en-US" dirty="0"/>
              <a:t>Data: Unbalanced</a:t>
            </a:r>
          </a:p>
          <a:p>
            <a:r>
              <a:rPr lang="en-US" dirty="0"/>
              <a:t>Methods:</a:t>
            </a:r>
          </a:p>
          <a:p>
            <a:pPr lvl="1"/>
            <a:r>
              <a:rPr lang="en-US" dirty="0"/>
              <a:t>Class weights in loss function</a:t>
            </a:r>
          </a:p>
          <a:p>
            <a:pPr lvl="1"/>
            <a:r>
              <a:rPr lang="en-US" dirty="0"/>
              <a:t>Under-sampling Using K-means clustering                </a:t>
            </a:r>
          </a:p>
          <a:p>
            <a:r>
              <a:rPr lang="en-US" dirty="0"/>
              <a:t>Learning Rate = 10^-5</a:t>
            </a:r>
          </a:p>
          <a:p>
            <a:r>
              <a:rPr lang="en-US" dirty="0"/>
              <a:t>Batch Size = 32</a:t>
            </a:r>
          </a:p>
          <a:p>
            <a:r>
              <a:rPr lang="en-US" dirty="0"/>
              <a:t>No. of Epochs = 20</a:t>
            </a:r>
          </a:p>
          <a:p>
            <a:r>
              <a:rPr lang="en-US" dirty="0"/>
              <a:t>Resolution = 200</a:t>
            </a:r>
          </a:p>
          <a:p>
            <a:endParaRPr lang="en-NL" dirty="0"/>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23</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dirty="0"/>
              <a:t>7</a:t>
            </a:r>
            <a:r>
              <a:rPr lang="en-US" baseline="30000" dirty="0"/>
              <a:t>th</a:t>
            </a:r>
            <a:r>
              <a:rPr lang="en-US" dirty="0"/>
              <a:t> Model Iteration </a:t>
            </a:r>
            <a:endParaRPr lang="en-NL" dirty="0"/>
          </a:p>
        </p:txBody>
      </p:sp>
      <p:sp>
        <p:nvSpPr>
          <p:cNvPr id="5" name="Content Placeholder 1">
            <a:extLst>
              <a:ext uri="{FF2B5EF4-FFF2-40B4-BE49-F238E27FC236}">
                <a16:creationId xmlns:a16="http://schemas.microsoft.com/office/drawing/2014/main" id="{02C114BD-1CE8-2824-1DBF-476B9F5757D7}"/>
              </a:ext>
            </a:extLst>
          </p:cNvPr>
          <p:cNvSpPr txBox="1">
            <a:spLocks/>
          </p:cNvSpPr>
          <p:nvPr/>
        </p:nvSpPr>
        <p:spPr>
          <a:xfrm>
            <a:off x="4581309" y="1643651"/>
            <a:ext cx="7527833" cy="446400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800" b="1" dirty="0"/>
              <a:t>Class imbalance​ Issue</a:t>
            </a:r>
          </a:p>
          <a:p>
            <a:r>
              <a:rPr lang="en-US" dirty="0"/>
              <a:t>A significant disparity in the number of samples among the different classes in the training dataset.​</a:t>
            </a:r>
          </a:p>
          <a:p>
            <a:r>
              <a:rPr lang="en-US" dirty="0"/>
              <a:t>The model may predominantly focus on the majority class and struggle to accurately predict the minority class.​</a:t>
            </a:r>
          </a:p>
          <a:p>
            <a:pPr marL="0" indent="0">
              <a:buFont typeface="Arial"/>
              <a:buNone/>
            </a:pPr>
            <a:r>
              <a:rPr lang="en-US" sz="2800" b="1" dirty="0"/>
              <a:t>Solution: Under-sampling using K-Means Clustering</a:t>
            </a:r>
          </a:p>
          <a:p>
            <a:pPr marL="0" indent="0">
              <a:buNone/>
            </a:pPr>
            <a:r>
              <a:rPr lang="en-US" dirty="0"/>
              <a:t>To create a smaller, diverse subset of images from a larger dataset based on color histograms of the images.</a:t>
            </a:r>
          </a:p>
          <a:p>
            <a:pPr marL="914400" lvl="1" indent="-457200">
              <a:buFont typeface="+mj-lt"/>
              <a:buAutoNum type="arabicPeriod"/>
            </a:pPr>
            <a:r>
              <a:rPr lang="en-US" dirty="0"/>
              <a:t>For each of the classes calculate the number of images within the class.</a:t>
            </a:r>
          </a:p>
          <a:p>
            <a:pPr marL="914400" lvl="1" indent="-457200">
              <a:buFont typeface="+mj-lt"/>
              <a:buAutoNum type="arabicPeriod"/>
            </a:pPr>
            <a:r>
              <a:rPr lang="en-US" dirty="0"/>
              <a:t>If number of images within a class is larger than 500, calculate the color histograms of the images,</a:t>
            </a:r>
          </a:p>
          <a:p>
            <a:pPr marL="914400" lvl="1" indent="-457200">
              <a:buFont typeface="+mj-lt"/>
              <a:buAutoNum type="arabicPeriod"/>
            </a:pPr>
            <a:r>
              <a:rPr lang="en-US" dirty="0"/>
              <a:t>Repeats steps 1 &amp; 2 for all the classes.</a:t>
            </a:r>
          </a:p>
          <a:p>
            <a:pPr marL="914400" lvl="1" indent="-457200">
              <a:buFont typeface="+mj-lt"/>
              <a:buAutoNum type="arabicPeriod"/>
            </a:pPr>
            <a:r>
              <a:rPr lang="en-US" dirty="0"/>
              <a:t>Perform K-means clustering on the list of histograms, specifying 500 clusters.</a:t>
            </a:r>
          </a:p>
          <a:p>
            <a:pPr marL="914400" lvl="1" indent="-457200">
              <a:buFont typeface="+mj-lt"/>
              <a:buAutoNum type="arabicPeriod"/>
            </a:pPr>
            <a:r>
              <a:rPr lang="en-US" dirty="0"/>
              <a:t>Retrieve the cluster labels for each image. Each label represents the cluster that image belongs to.</a:t>
            </a:r>
          </a:p>
          <a:p>
            <a:pPr marL="914400" lvl="1" indent="-457200">
              <a:buFont typeface="+mj-lt"/>
              <a:buAutoNum type="arabicPeriod"/>
            </a:pPr>
            <a:r>
              <a:rPr lang="en-US" dirty="0"/>
              <a:t>Iterate over each cluster. For each cluster, identify which image belong to the cluster, then select a random image from this set.</a:t>
            </a:r>
          </a:p>
        </p:txBody>
      </p:sp>
    </p:spTree>
    <p:extLst>
      <p:ext uri="{BB962C8B-B14F-4D97-AF65-F5344CB8AC3E}">
        <p14:creationId xmlns:p14="http://schemas.microsoft.com/office/powerpoint/2010/main" val="686142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normAutofit fontScale="92500" lnSpcReduction="20000"/>
          </a:bodyPr>
          <a:lstStyle/>
          <a:p>
            <a:pPr marL="0" indent="0">
              <a:buNone/>
            </a:pPr>
            <a:r>
              <a:rPr lang="en-US" sz="2800" b="1" dirty="0"/>
              <a:t>Resnet18</a:t>
            </a:r>
          </a:p>
          <a:p>
            <a:r>
              <a:rPr lang="en-US" dirty="0"/>
              <a:t>Data: Unbalanced</a:t>
            </a:r>
          </a:p>
          <a:p>
            <a:r>
              <a:rPr lang="en-US" dirty="0"/>
              <a:t>Methods:</a:t>
            </a:r>
          </a:p>
          <a:p>
            <a:pPr lvl="1"/>
            <a:r>
              <a:rPr lang="en-US" dirty="0"/>
              <a:t>Class weights in loss function</a:t>
            </a:r>
          </a:p>
          <a:p>
            <a:pPr lvl="1"/>
            <a:r>
              <a:rPr lang="en-US" dirty="0"/>
              <a:t>Under-sampling Using K-means clustering                </a:t>
            </a:r>
          </a:p>
          <a:p>
            <a:r>
              <a:rPr lang="en-US" dirty="0"/>
              <a:t>Learning Rate = 10^-5</a:t>
            </a:r>
          </a:p>
          <a:p>
            <a:r>
              <a:rPr lang="en-US" dirty="0"/>
              <a:t>Batch Size = 32</a:t>
            </a:r>
          </a:p>
          <a:p>
            <a:r>
              <a:rPr lang="en-US" dirty="0"/>
              <a:t>No. of Epochs = 20</a:t>
            </a:r>
          </a:p>
          <a:p>
            <a:r>
              <a:rPr lang="en-US" dirty="0"/>
              <a:t>Resolution = 200</a:t>
            </a:r>
          </a:p>
          <a:p>
            <a:endParaRPr lang="en-NL" dirty="0"/>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24</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dirty="0"/>
              <a:t>7</a:t>
            </a:r>
            <a:r>
              <a:rPr lang="en-US" baseline="30000" dirty="0"/>
              <a:t>th</a:t>
            </a:r>
            <a:r>
              <a:rPr lang="en-US" dirty="0"/>
              <a:t> Model Iteration </a:t>
            </a:r>
            <a:endParaRPr lang="en-NL" dirty="0"/>
          </a:p>
        </p:txBody>
      </p:sp>
      <p:sp>
        <p:nvSpPr>
          <p:cNvPr id="6" name="TextBox 5">
            <a:extLst>
              <a:ext uri="{FF2B5EF4-FFF2-40B4-BE49-F238E27FC236}">
                <a16:creationId xmlns:a16="http://schemas.microsoft.com/office/drawing/2014/main" id="{9B33EE45-8017-2EA6-3AE6-3DAAA1C3135B}"/>
              </a:ext>
            </a:extLst>
          </p:cNvPr>
          <p:cNvSpPr txBox="1"/>
          <p:nvPr/>
        </p:nvSpPr>
        <p:spPr>
          <a:xfrm>
            <a:off x="7642038" y="5862994"/>
            <a:ext cx="1691640" cy="369332"/>
          </a:xfrm>
          <a:prstGeom prst="rect">
            <a:avLst/>
          </a:prstGeom>
          <a:noFill/>
        </p:spPr>
        <p:txBody>
          <a:bodyPr wrap="square" rtlCol="0">
            <a:spAutoFit/>
          </a:bodyPr>
          <a:lstStyle/>
          <a:p>
            <a:r>
              <a:rPr lang="en-US" dirty="0"/>
              <a:t>Predicted</a:t>
            </a:r>
            <a:endParaRPr lang="en-NL" dirty="0"/>
          </a:p>
        </p:txBody>
      </p:sp>
      <p:sp>
        <p:nvSpPr>
          <p:cNvPr id="7" name="TextBox 6">
            <a:extLst>
              <a:ext uri="{FF2B5EF4-FFF2-40B4-BE49-F238E27FC236}">
                <a16:creationId xmlns:a16="http://schemas.microsoft.com/office/drawing/2014/main" id="{9E6A13C6-B32B-CBBC-ACA7-B28610064432}"/>
              </a:ext>
            </a:extLst>
          </p:cNvPr>
          <p:cNvSpPr txBox="1"/>
          <p:nvPr/>
        </p:nvSpPr>
        <p:spPr>
          <a:xfrm rot="16200000">
            <a:off x="4313871" y="2716583"/>
            <a:ext cx="1691640" cy="369332"/>
          </a:xfrm>
          <a:prstGeom prst="rect">
            <a:avLst/>
          </a:prstGeom>
          <a:noFill/>
        </p:spPr>
        <p:txBody>
          <a:bodyPr wrap="square" rtlCol="0">
            <a:spAutoFit/>
          </a:bodyPr>
          <a:lstStyle/>
          <a:p>
            <a:r>
              <a:rPr lang="en-US" dirty="0"/>
              <a:t>Real</a:t>
            </a:r>
            <a:endParaRPr lang="en-NL" dirty="0"/>
          </a:p>
        </p:txBody>
      </p:sp>
      <p:pic>
        <p:nvPicPr>
          <p:cNvPr id="8" name="Picture 6" descr="A picture containing text, outdoor, light, black&#10;&#10;Description automatically generated">
            <a:extLst>
              <a:ext uri="{FF2B5EF4-FFF2-40B4-BE49-F238E27FC236}">
                <a16:creationId xmlns:a16="http://schemas.microsoft.com/office/drawing/2014/main" id="{E62AB8B2-E9B2-DFD3-7FAA-138CD249057D}"/>
              </a:ext>
            </a:extLst>
          </p:cNvPr>
          <p:cNvPicPr>
            <a:picLocks noChangeAspect="1"/>
          </p:cNvPicPr>
          <p:nvPr/>
        </p:nvPicPr>
        <p:blipFill>
          <a:blip r:embed="rId2"/>
          <a:stretch>
            <a:fillRect/>
          </a:stretch>
        </p:blipFill>
        <p:spPr>
          <a:xfrm>
            <a:off x="5344357" y="783036"/>
            <a:ext cx="6847643" cy="5168784"/>
          </a:xfrm>
          <a:prstGeom prst="rect">
            <a:avLst/>
          </a:prstGeom>
        </p:spPr>
      </p:pic>
    </p:spTree>
    <p:extLst>
      <p:ext uri="{BB962C8B-B14F-4D97-AF65-F5344CB8AC3E}">
        <p14:creationId xmlns:p14="http://schemas.microsoft.com/office/powerpoint/2010/main" val="3404791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normAutofit fontScale="92500" lnSpcReduction="20000"/>
          </a:bodyPr>
          <a:lstStyle/>
          <a:p>
            <a:pPr marL="0" indent="0">
              <a:buNone/>
            </a:pPr>
            <a:r>
              <a:rPr lang="en-US" sz="2800" b="1" dirty="0"/>
              <a:t>Resnet18</a:t>
            </a:r>
          </a:p>
          <a:p>
            <a:r>
              <a:rPr lang="en-US" dirty="0"/>
              <a:t>Data: Unbalanced</a:t>
            </a:r>
          </a:p>
          <a:p>
            <a:r>
              <a:rPr lang="en-US" dirty="0"/>
              <a:t>Methods:</a:t>
            </a:r>
          </a:p>
          <a:p>
            <a:pPr lvl="1"/>
            <a:r>
              <a:rPr lang="en-US" dirty="0"/>
              <a:t>Class weights in loss function</a:t>
            </a:r>
          </a:p>
          <a:p>
            <a:pPr lvl="1"/>
            <a:r>
              <a:rPr lang="en-US" dirty="0"/>
              <a:t>Under-sampling Using K-means clustering                </a:t>
            </a:r>
          </a:p>
          <a:p>
            <a:r>
              <a:rPr lang="en-US" dirty="0"/>
              <a:t>Learning Rate = 10^-5</a:t>
            </a:r>
          </a:p>
          <a:p>
            <a:r>
              <a:rPr lang="en-US" dirty="0"/>
              <a:t>Batch Size = 32</a:t>
            </a:r>
          </a:p>
          <a:p>
            <a:r>
              <a:rPr lang="en-US" dirty="0"/>
              <a:t>No. of Epochs = 20</a:t>
            </a:r>
          </a:p>
          <a:p>
            <a:r>
              <a:rPr lang="en-US" dirty="0"/>
              <a:t>Resolution = 200</a:t>
            </a:r>
          </a:p>
          <a:p>
            <a:endParaRPr lang="en-NL" dirty="0"/>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25</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dirty="0"/>
              <a:t>7</a:t>
            </a:r>
            <a:r>
              <a:rPr lang="en-US" baseline="30000" dirty="0"/>
              <a:t>th</a:t>
            </a:r>
            <a:r>
              <a:rPr lang="en-US" dirty="0"/>
              <a:t> Model Iteration </a:t>
            </a:r>
            <a:endParaRPr lang="en-NL" dirty="0"/>
          </a:p>
        </p:txBody>
      </p:sp>
      <p:pic>
        <p:nvPicPr>
          <p:cNvPr id="5" name="Picture 7" descr="A picture containing histogram&#10;&#10;Description automatically generated">
            <a:extLst>
              <a:ext uri="{FF2B5EF4-FFF2-40B4-BE49-F238E27FC236}">
                <a16:creationId xmlns:a16="http://schemas.microsoft.com/office/drawing/2014/main" id="{67FDF2F0-FAB1-705D-8AC2-70F6DDCCEEFA}"/>
              </a:ext>
            </a:extLst>
          </p:cNvPr>
          <p:cNvPicPr>
            <a:picLocks noChangeAspect="1"/>
          </p:cNvPicPr>
          <p:nvPr/>
        </p:nvPicPr>
        <p:blipFill>
          <a:blip r:embed="rId2"/>
          <a:stretch>
            <a:fillRect/>
          </a:stretch>
        </p:blipFill>
        <p:spPr>
          <a:xfrm>
            <a:off x="4512347" y="1359036"/>
            <a:ext cx="3671355" cy="2657315"/>
          </a:xfrm>
          <a:prstGeom prst="rect">
            <a:avLst/>
          </a:prstGeom>
        </p:spPr>
      </p:pic>
      <p:pic>
        <p:nvPicPr>
          <p:cNvPr id="9" name="Picture 8">
            <a:extLst>
              <a:ext uri="{FF2B5EF4-FFF2-40B4-BE49-F238E27FC236}">
                <a16:creationId xmlns:a16="http://schemas.microsoft.com/office/drawing/2014/main" id="{C3579718-5BB1-444C-BB97-5F4BB178BB2E}"/>
              </a:ext>
            </a:extLst>
          </p:cNvPr>
          <p:cNvPicPr>
            <a:picLocks noChangeAspect="1"/>
          </p:cNvPicPr>
          <p:nvPr/>
        </p:nvPicPr>
        <p:blipFill>
          <a:blip r:embed="rId3"/>
          <a:stretch>
            <a:fillRect/>
          </a:stretch>
        </p:blipFill>
        <p:spPr>
          <a:xfrm>
            <a:off x="8422989" y="1359036"/>
            <a:ext cx="3671355" cy="2657315"/>
          </a:xfrm>
          <a:prstGeom prst="rect">
            <a:avLst/>
          </a:prstGeom>
        </p:spPr>
      </p:pic>
      <p:pic>
        <p:nvPicPr>
          <p:cNvPr id="10" name="Picture 10" descr="A picture containing text&#10;&#10;Description automatically generated">
            <a:extLst>
              <a:ext uri="{FF2B5EF4-FFF2-40B4-BE49-F238E27FC236}">
                <a16:creationId xmlns:a16="http://schemas.microsoft.com/office/drawing/2014/main" id="{076F2C97-CDD2-CA62-DA34-80FA269F772D}"/>
              </a:ext>
            </a:extLst>
          </p:cNvPr>
          <p:cNvPicPr>
            <a:picLocks noChangeAspect="1"/>
          </p:cNvPicPr>
          <p:nvPr/>
        </p:nvPicPr>
        <p:blipFill>
          <a:blip r:embed="rId4"/>
          <a:stretch>
            <a:fillRect/>
          </a:stretch>
        </p:blipFill>
        <p:spPr>
          <a:xfrm>
            <a:off x="4512349" y="3968094"/>
            <a:ext cx="3671354" cy="1074423"/>
          </a:xfrm>
          <a:prstGeom prst="rect">
            <a:avLst/>
          </a:prstGeom>
        </p:spPr>
      </p:pic>
      <p:pic>
        <p:nvPicPr>
          <p:cNvPr id="11" name="Picture 9" descr="A picture containing text, fruit, apple&#10;&#10;Description automatically generated">
            <a:extLst>
              <a:ext uri="{FF2B5EF4-FFF2-40B4-BE49-F238E27FC236}">
                <a16:creationId xmlns:a16="http://schemas.microsoft.com/office/drawing/2014/main" id="{E7E19611-60B9-3713-2C93-64B7A90E45DC}"/>
              </a:ext>
            </a:extLst>
          </p:cNvPr>
          <p:cNvPicPr>
            <a:picLocks noChangeAspect="1"/>
          </p:cNvPicPr>
          <p:nvPr/>
        </p:nvPicPr>
        <p:blipFill>
          <a:blip r:embed="rId5"/>
          <a:stretch>
            <a:fillRect/>
          </a:stretch>
        </p:blipFill>
        <p:spPr>
          <a:xfrm>
            <a:off x="8422991" y="3951816"/>
            <a:ext cx="3671354" cy="1074423"/>
          </a:xfrm>
          <a:prstGeom prst="rect">
            <a:avLst/>
          </a:prstGeom>
        </p:spPr>
      </p:pic>
      <p:sp>
        <p:nvSpPr>
          <p:cNvPr id="12" name="TextBox 11">
            <a:extLst>
              <a:ext uri="{FF2B5EF4-FFF2-40B4-BE49-F238E27FC236}">
                <a16:creationId xmlns:a16="http://schemas.microsoft.com/office/drawing/2014/main" id="{A9B6367B-B102-1455-65F6-A89181DA5575}"/>
              </a:ext>
            </a:extLst>
          </p:cNvPr>
          <p:cNvSpPr txBox="1"/>
          <p:nvPr/>
        </p:nvSpPr>
        <p:spPr>
          <a:xfrm>
            <a:off x="4955837" y="5068160"/>
            <a:ext cx="2784374" cy="369332"/>
          </a:xfrm>
          <a:prstGeom prst="rect">
            <a:avLst/>
          </a:prstGeom>
          <a:noFill/>
        </p:spPr>
        <p:txBody>
          <a:bodyPr wrap="square" rtlCol="0">
            <a:spAutoFit/>
          </a:bodyPr>
          <a:lstStyle/>
          <a:p>
            <a:r>
              <a:rPr lang="en-US" dirty="0"/>
              <a:t>Results on test photos</a:t>
            </a:r>
          </a:p>
        </p:txBody>
      </p:sp>
      <p:sp>
        <p:nvSpPr>
          <p:cNvPr id="13" name="TextBox 12">
            <a:extLst>
              <a:ext uri="{FF2B5EF4-FFF2-40B4-BE49-F238E27FC236}">
                <a16:creationId xmlns:a16="http://schemas.microsoft.com/office/drawing/2014/main" id="{718336DB-0F80-8D9D-EAB4-2637174936DF}"/>
              </a:ext>
            </a:extLst>
          </p:cNvPr>
          <p:cNvSpPr txBox="1"/>
          <p:nvPr/>
        </p:nvSpPr>
        <p:spPr>
          <a:xfrm>
            <a:off x="8866479" y="5068160"/>
            <a:ext cx="2784374" cy="369332"/>
          </a:xfrm>
          <a:prstGeom prst="rect">
            <a:avLst/>
          </a:prstGeom>
          <a:noFill/>
        </p:spPr>
        <p:txBody>
          <a:bodyPr wrap="square" rtlCol="0">
            <a:spAutoFit/>
          </a:bodyPr>
          <a:lstStyle/>
          <a:p>
            <a:r>
              <a:rPr lang="en-US" dirty="0"/>
              <a:t>Results on taken photos</a:t>
            </a:r>
          </a:p>
        </p:txBody>
      </p:sp>
    </p:spTree>
    <p:extLst>
      <p:ext uri="{BB962C8B-B14F-4D97-AF65-F5344CB8AC3E}">
        <p14:creationId xmlns:p14="http://schemas.microsoft.com/office/powerpoint/2010/main" val="416371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normAutofit fontScale="92500" lnSpcReduction="20000"/>
          </a:bodyPr>
          <a:lstStyle/>
          <a:p>
            <a:pPr marL="0" indent="0">
              <a:buNone/>
            </a:pPr>
            <a:r>
              <a:rPr lang="en-US" sz="2800" b="1" dirty="0"/>
              <a:t>Resnet18</a:t>
            </a:r>
          </a:p>
          <a:p>
            <a:r>
              <a:rPr lang="en-US" dirty="0"/>
              <a:t>Data: Unbalanced</a:t>
            </a:r>
          </a:p>
          <a:p>
            <a:r>
              <a:rPr lang="en-US" dirty="0"/>
              <a:t>Methods:</a:t>
            </a:r>
          </a:p>
          <a:p>
            <a:pPr lvl="1"/>
            <a:r>
              <a:rPr lang="en-US" dirty="0"/>
              <a:t>Class weights in loss function</a:t>
            </a:r>
          </a:p>
          <a:p>
            <a:pPr lvl="1"/>
            <a:r>
              <a:rPr lang="en-US" dirty="0"/>
              <a:t>Under-sampling Using K-means clustering </a:t>
            </a:r>
          </a:p>
          <a:p>
            <a:pPr lvl="1"/>
            <a:r>
              <a:rPr lang="en-US" dirty="0"/>
              <a:t>Data Augmentation     </a:t>
            </a:r>
          </a:p>
          <a:p>
            <a:r>
              <a:rPr lang="en-US" dirty="0"/>
              <a:t>Learning Rate = 10^-5</a:t>
            </a:r>
          </a:p>
          <a:p>
            <a:r>
              <a:rPr lang="en-US" dirty="0"/>
              <a:t>Batch Size = 32</a:t>
            </a:r>
          </a:p>
          <a:p>
            <a:r>
              <a:rPr lang="en-US" dirty="0"/>
              <a:t>No. of Epochs = 20</a:t>
            </a:r>
          </a:p>
          <a:p>
            <a:r>
              <a:rPr lang="en-US" dirty="0"/>
              <a:t>Resolution = 200</a:t>
            </a:r>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26</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dirty="0"/>
              <a:t>8</a:t>
            </a:r>
            <a:r>
              <a:rPr lang="en-US" baseline="30000" dirty="0"/>
              <a:t>th</a:t>
            </a:r>
            <a:r>
              <a:rPr lang="en-US" dirty="0"/>
              <a:t> Model Iteration </a:t>
            </a:r>
            <a:endParaRPr lang="en-NL" dirty="0"/>
          </a:p>
        </p:txBody>
      </p:sp>
      <p:sp>
        <p:nvSpPr>
          <p:cNvPr id="5" name="Content Placeholder 1">
            <a:extLst>
              <a:ext uri="{FF2B5EF4-FFF2-40B4-BE49-F238E27FC236}">
                <a16:creationId xmlns:a16="http://schemas.microsoft.com/office/drawing/2014/main" id="{45F4F6D7-22B2-3E65-FB02-41C93AAD72B7}"/>
              </a:ext>
            </a:extLst>
          </p:cNvPr>
          <p:cNvSpPr txBox="1">
            <a:spLocks/>
          </p:cNvSpPr>
          <p:nvPr/>
        </p:nvSpPr>
        <p:spPr>
          <a:xfrm>
            <a:off x="4581309" y="1643651"/>
            <a:ext cx="7527833" cy="44640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800" b="1" dirty="0"/>
              <a:t>Limited Number of Images Problem</a:t>
            </a:r>
          </a:p>
          <a:p>
            <a:r>
              <a:rPr lang="en-US" dirty="0"/>
              <a:t>Might lead to the poor performance. </a:t>
            </a:r>
          </a:p>
          <a:p>
            <a:pPr marL="0" indent="0">
              <a:buFont typeface="Arial"/>
              <a:buNone/>
            </a:pPr>
            <a:r>
              <a:rPr lang="en-US" sz="2800" b="1" dirty="0"/>
              <a:t>Solution: Data augmentation</a:t>
            </a:r>
          </a:p>
          <a:p>
            <a:r>
              <a:rPr lang="en-US" dirty="0"/>
              <a:t>Adjust Brightness: Adjusts the brightness of an image based on a given factor.</a:t>
            </a:r>
          </a:p>
          <a:p>
            <a:r>
              <a:rPr lang="en-US" dirty="0"/>
              <a:t>Jitter: Randomly alters the brightness, contrast, and saturation of an image.</a:t>
            </a:r>
          </a:p>
          <a:p>
            <a:r>
              <a:rPr lang="en-US" dirty="0"/>
              <a:t>Gaussian Noise: Adds Gaussian noise to an image.</a:t>
            </a:r>
          </a:p>
          <a:p>
            <a:r>
              <a:rPr lang="en-US" dirty="0"/>
              <a:t>SP Noise: Adds salt and pepper to an image.</a:t>
            </a:r>
          </a:p>
          <a:p>
            <a:r>
              <a:rPr lang="en-US" dirty="0"/>
              <a:t>Delete Square: Occludes a random square of pixels from an image.</a:t>
            </a:r>
          </a:p>
          <a:p>
            <a:r>
              <a:rPr lang="en-US" dirty="0"/>
              <a:t>Random Crop: Randomly crops the image.</a:t>
            </a:r>
          </a:p>
        </p:txBody>
      </p:sp>
    </p:spTree>
    <p:extLst>
      <p:ext uri="{BB962C8B-B14F-4D97-AF65-F5344CB8AC3E}">
        <p14:creationId xmlns:p14="http://schemas.microsoft.com/office/powerpoint/2010/main" val="2204375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normAutofit fontScale="92500" lnSpcReduction="20000"/>
          </a:bodyPr>
          <a:lstStyle/>
          <a:p>
            <a:pPr marL="0" indent="0">
              <a:buNone/>
            </a:pPr>
            <a:r>
              <a:rPr lang="en-US" sz="2800" b="1" dirty="0"/>
              <a:t>Resnet18</a:t>
            </a:r>
          </a:p>
          <a:p>
            <a:r>
              <a:rPr lang="en-US" dirty="0"/>
              <a:t>Data: Unbalanced</a:t>
            </a:r>
          </a:p>
          <a:p>
            <a:r>
              <a:rPr lang="en-US" dirty="0"/>
              <a:t>Methods:</a:t>
            </a:r>
          </a:p>
          <a:p>
            <a:pPr lvl="1"/>
            <a:r>
              <a:rPr lang="en-US" dirty="0"/>
              <a:t>Class weights in loss function</a:t>
            </a:r>
          </a:p>
          <a:p>
            <a:pPr lvl="1"/>
            <a:r>
              <a:rPr lang="en-US" dirty="0"/>
              <a:t>Under-sampling Using K-means clustering </a:t>
            </a:r>
          </a:p>
          <a:p>
            <a:pPr lvl="1"/>
            <a:r>
              <a:rPr lang="en-US" dirty="0"/>
              <a:t>Data Augmentation     </a:t>
            </a:r>
          </a:p>
          <a:p>
            <a:r>
              <a:rPr lang="en-US" dirty="0"/>
              <a:t>Learning Rate = 10^-5</a:t>
            </a:r>
          </a:p>
          <a:p>
            <a:r>
              <a:rPr lang="en-US" dirty="0"/>
              <a:t>Batch Size = 32</a:t>
            </a:r>
          </a:p>
          <a:p>
            <a:r>
              <a:rPr lang="en-US" dirty="0"/>
              <a:t>No. of Epochs = 20</a:t>
            </a:r>
          </a:p>
          <a:p>
            <a:r>
              <a:rPr lang="en-US" dirty="0"/>
              <a:t>Resolution = 200</a:t>
            </a:r>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27</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dirty="0"/>
              <a:t>8</a:t>
            </a:r>
            <a:r>
              <a:rPr lang="en-US" baseline="30000" dirty="0"/>
              <a:t>th</a:t>
            </a:r>
            <a:r>
              <a:rPr lang="en-US" dirty="0"/>
              <a:t> Model Iteration </a:t>
            </a:r>
            <a:endParaRPr lang="en-NL" dirty="0"/>
          </a:p>
        </p:txBody>
      </p:sp>
      <p:sp>
        <p:nvSpPr>
          <p:cNvPr id="6" name="TextBox 5">
            <a:extLst>
              <a:ext uri="{FF2B5EF4-FFF2-40B4-BE49-F238E27FC236}">
                <a16:creationId xmlns:a16="http://schemas.microsoft.com/office/drawing/2014/main" id="{9B33EE45-8017-2EA6-3AE6-3DAAA1C3135B}"/>
              </a:ext>
            </a:extLst>
          </p:cNvPr>
          <p:cNvSpPr txBox="1"/>
          <p:nvPr/>
        </p:nvSpPr>
        <p:spPr>
          <a:xfrm>
            <a:off x="7917246" y="5935334"/>
            <a:ext cx="1691640" cy="369332"/>
          </a:xfrm>
          <a:prstGeom prst="rect">
            <a:avLst/>
          </a:prstGeom>
          <a:noFill/>
        </p:spPr>
        <p:txBody>
          <a:bodyPr wrap="square" rtlCol="0">
            <a:spAutoFit/>
          </a:bodyPr>
          <a:lstStyle/>
          <a:p>
            <a:r>
              <a:rPr lang="en-US" dirty="0"/>
              <a:t>Predicted</a:t>
            </a:r>
            <a:endParaRPr lang="en-NL" dirty="0"/>
          </a:p>
        </p:txBody>
      </p:sp>
      <p:sp>
        <p:nvSpPr>
          <p:cNvPr id="7" name="TextBox 6">
            <a:extLst>
              <a:ext uri="{FF2B5EF4-FFF2-40B4-BE49-F238E27FC236}">
                <a16:creationId xmlns:a16="http://schemas.microsoft.com/office/drawing/2014/main" id="{9E6A13C6-B32B-CBBC-ACA7-B28610064432}"/>
              </a:ext>
            </a:extLst>
          </p:cNvPr>
          <p:cNvSpPr txBox="1"/>
          <p:nvPr/>
        </p:nvSpPr>
        <p:spPr>
          <a:xfrm rot="16200000">
            <a:off x="3744368" y="3383738"/>
            <a:ext cx="1691640" cy="369332"/>
          </a:xfrm>
          <a:prstGeom prst="rect">
            <a:avLst/>
          </a:prstGeom>
          <a:noFill/>
        </p:spPr>
        <p:txBody>
          <a:bodyPr wrap="square" rtlCol="0">
            <a:spAutoFit/>
          </a:bodyPr>
          <a:lstStyle/>
          <a:p>
            <a:r>
              <a:rPr lang="en-US" dirty="0"/>
              <a:t>Real</a:t>
            </a:r>
            <a:endParaRPr lang="en-NL" dirty="0"/>
          </a:p>
        </p:txBody>
      </p:sp>
      <p:pic>
        <p:nvPicPr>
          <p:cNvPr id="9" name="Picture 6" descr="A picture containing text, light, dark&#10;&#10;Description automatically generated">
            <a:extLst>
              <a:ext uri="{FF2B5EF4-FFF2-40B4-BE49-F238E27FC236}">
                <a16:creationId xmlns:a16="http://schemas.microsoft.com/office/drawing/2014/main" id="{63F75A31-A20F-6B85-18A1-DFD66C292FD4}"/>
              </a:ext>
            </a:extLst>
          </p:cNvPr>
          <p:cNvPicPr>
            <a:picLocks noChangeAspect="1"/>
          </p:cNvPicPr>
          <p:nvPr/>
        </p:nvPicPr>
        <p:blipFill>
          <a:blip r:embed="rId2"/>
          <a:stretch>
            <a:fillRect/>
          </a:stretch>
        </p:blipFill>
        <p:spPr>
          <a:xfrm>
            <a:off x="4745971" y="783036"/>
            <a:ext cx="7446029" cy="5152298"/>
          </a:xfrm>
          <a:prstGeom prst="rect">
            <a:avLst/>
          </a:prstGeom>
        </p:spPr>
      </p:pic>
    </p:spTree>
    <p:extLst>
      <p:ext uri="{BB962C8B-B14F-4D97-AF65-F5344CB8AC3E}">
        <p14:creationId xmlns:p14="http://schemas.microsoft.com/office/powerpoint/2010/main" val="2384292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normAutofit fontScale="92500" lnSpcReduction="20000"/>
          </a:bodyPr>
          <a:lstStyle/>
          <a:p>
            <a:pPr marL="0" indent="0">
              <a:buNone/>
            </a:pPr>
            <a:r>
              <a:rPr lang="en-US" sz="2800" b="1" dirty="0"/>
              <a:t>Resnet18</a:t>
            </a:r>
          </a:p>
          <a:p>
            <a:r>
              <a:rPr lang="en-US" dirty="0"/>
              <a:t>Data: Unbalanced</a:t>
            </a:r>
          </a:p>
          <a:p>
            <a:r>
              <a:rPr lang="en-US" dirty="0"/>
              <a:t>Methods:</a:t>
            </a:r>
          </a:p>
          <a:p>
            <a:pPr lvl="1"/>
            <a:r>
              <a:rPr lang="en-US" dirty="0"/>
              <a:t>Class weights in loss function</a:t>
            </a:r>
          </a:p>
          <a:p>
            <a:pPr lvl="1"/>
            <a:r>
              <a:rPr lang="en-US" dirty="0"/>
              <a:t>Under-sampling Using K-means clustering </a:t>
            </a:r>
          </a:p>
          <a:p>
            <a:pPr lvl="1"/>
            <a:r>
              <a:rPr lang="en-US" dirty="0"/>
              <a:t>Data Augmentation     </a:t>
            </a:r>
          </a:p>
          <a:p>
            <a:r>
              <a:rPr lang="en-US" dirty="0"/>
              <a:t>Learning Rate = 10^-5</a:t>
            </a:r>
          </a:p>
          <a:p>
            <a:r>
              <a:rPr lang="en-US" dirty="0"/>
              <a:t>Batch Size = 32</a:t>
            </a:r>
          </a:p>
          <a:p>
            <a:r>
              <a:rPr lang="en-US" dirty="0"/>
              <a:t>No. of Epochs = 20</a:t>
            </a:r>
          </a:p>
          <a:p>
            <a:r>
              <a:rPr lang="en-US" dirty="0"/>
              <a:t>Resolution = 200</a:t>
            </a:r>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28</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dirty="0"/>
              <a:t>8</a:t>
            </a:r>
            <a:r>
              <a:rPr lang="en-US" baseline="30000" dirty="0"/>
              <a:t>th</a:t>
            </a:r>
            <a:r>
              <a:rPr lang="en-US" dirty="0"/>
              <a:t> Model Iteration </a:t>
            </a:r>
            <a:endParaRPr lang="en-NL" dirty="0"/>
          </a:p>
        </p:txBody>
      </p:sp>
      <p:pic>
        <p:nvPicPr>
          <p:cNvPr id="5" name="Picture 7">
            <a:extLst>
              <a:ext uri="{FF2B5EF4-FFF2-40B4-BE49-F238E27FC236}">
                <a16:creationId xmlns:a16="http://schemas.microsoft.com/office/drawing/2014/main" id="{2B771A11-36F7-B8AD-8602-39A1A6758E87}"/>
              </a:ext>
            </a:extLst>
          </p:cNvPr>
          <p:cNvPicPr>
            <a:picLocks noChangeAspect="1"/>
          </p:cNvPicPr>
          <p:nvPr/>
        </p:nvPicPr>
        <p:blipFill>
          <a:blip r:embed="rId2"/>
          <a:stretch>
            <a:fillRect/>
          </a:stretch>
        </p:blipFill>
        <p:spPr>
          <a:xfrm>
            <a:off x="6003084" y="207037"/>
            <a:ext cx="3135557" cy="2112654"/>
          </a:xfrm>
          <a:prstGeom prst="rect">
            <a:avLst/>
          </a:prstGeom>
        </p:spPr>
      </p:pic>
      <p:pic>
        <p:nvPicPr>
          <p:cNvPr id="8" name="Picture 8">
            <a:extLst>
              <a:ext uri="{FF2B5EF4-FFF2-40B4-BE49-F238E27FC236}">
                <a16:creationId xmlns:a16="http://schemas.microsoft.com/office/drawing/2014/main" id="{48D5F472-27A6-871B-9257-DEACC1BF549D}"/>
              </a:ext>
            </a:extLst>
          </p:cNvPr>
          <p:cNvPicPr>
            <a:picLocks noChangeAspect="1"/>
          </p:cNvPicPr>
          <p:nvPr/>
        </p:nvPicPr>
        <p:blipFill>
          <a:blip r:embed="rId3"/>
          <a:stretch>
            <a:fillRect/>
          </a:stretch>
        </p:blipFill>
        <p:spPr>
          <a:xfrm>
            <a:off x="6003084" y="2464512"/>
            <a:ext cx="3211918" cy="2086750"/>
          </a:xfrm>
          <a:prstGeom prst="rect">
            <a:avLst/>
          </a:prstGeom>
        </p:spPr>
      </p:pic>
      <p:pic>
        <p:nvPicPr>
          <p:cNvPr id="10" name="Picture 10" descr="A picture containing qr code&#10;&#10;Description automatically generated">
            <a:extLst>
              <a:ext uri="{FF2B5EF4-FFF2-40B4-BE49-F238E27FC236}">
                <a16:creationId xmlns:a16="http://schemas.microsoft.com/office/drawing/2014/main" id="{D9D97D48-5957-4A35-D25B-9A4B31DAC39F}"/>
              </a:ext>
            </a:extLst>
          </p:cNvPr>
          <p:cNvPicPr>
            <a:picLocks noChangeAspect="1"/>
          </p:cNvPicPr>
          <p:nvPr/>
        </p:nvPicPr>
        <p:blipFill>
          <a:blip r:embed="rId4"/>
          <a:stretch>
            <a:fillRect/>
          </a:stretch>
        </p:blipFill>
        <p:spPr>
          <a:xfrm>
            <a:off x="6089727" y="4710785"/>
            <a:ext cx="2962270" cy="945953"/>
          </a:xfrm>
          <a:prstGeom prst="rect">
            <a:avLst/>
          </a:prstGeom>
        </p:spPr>
      </p:pic>
      <p:pic>
        <p:nvPicPr>
          <p:cNvPr id="11" name="Picture 15">
            <a:extLst>
              <a:ext uri="{FF2B5EF4-FFF2-40B4-BE49-F238E27FC236}">
                <a16:creationId xmlns:a16="http://schemas.microsoft.com/office/drawing/2014/main" id="{0047A139-282B-3419-D85E-33BEAAC1A214}"/>
              </a:ext>
            </a:extLst>
          </p:cNvPr>
          <p:cNvPicPr>
            <a:picLocks noChangeAspect="1"/>
          </p:cNvPicPr>
          <p:nvPr/>
        </p:nvPicPr>
        <p:blipFill rotWithShape="1">
          <a:blip r:embed="rId5"/>
          <a:srcRect b="10878"/>
          <a:stretch/>
        </p:blipFill>
        <p:spPr>
          <a:xfrm>
            <a:off x="9419208" y="1672562"/>
            <a:ext cx="2611738" cy="3063726"/>
          </a:xfrm>
          <a:prstGeom prst="rect">
            <a:avLst/>
          </a:prstGeom>
        </p:spPr>
      </p:pic>
      <p:pic>
        <p:nvPicPr>
          <p:cNvPr id="12" name="Picture 9">
            <a:extLst>
              <a:ext uri="{FF2B5EF4-FFF2-40B4-BE49-F238E27FC236}">
                <a16:creationId xmlns:a16="http://schemas.microsoft.com/office/drawing/2014/main" id="{3F6DC0A0-FA78-92B8-A415-F0682EB24A8D}"/>
              </a:ext>
            </a:extLst>
          </p:cNvPr>
          <p:cNvPicPr>
            <a:picLocks noChangeAspect="1"/>
          </p:cNvPicPr>
          <p:nvPr/>
        </p:nvPicPr>
        <p:blipFill rotWithShape="1">
          <a:blip r:embed="rId6"/>
          <a:srcRect r="49549"/>
          <a:stretch/>
        </p:blipFill>
        <p:spPr>
          <a:xfrm>
            <a:off x="9702139" y="4834424"/>
            <a:ext cx="1913861" cy="833106"/>
          </a:xfrm>
          <a:prstGeom prst="rect">
            <a:avLst/>
          </a:prstGeom>
        </p:spPr>
      </p:pic>
      <p:sp>
        <p:nvSpPr>
          <p:cNvPr id="13" name="TextBox 12">
            <a:extLst>
              <a:ext uri="{FF2B5EF4-FFF2-40B4-BE49-F238E27FC236}">
                <a16:creationId xmlns:a16="http://schemas.microsoft.com/office/drawing/2014/main" id="{89E910B8-E503-EC37-2A66-52DE3268EDE7}"/>
              </a:ext>
            </a:extLst>
          </p:cNvPr>
          <p:cNvSpPr txBox="1"/>
          <p:nvPr/>
        </p:nvSpPr>
        <p:spPr>
          <a:xfrm>
            <a:off x="6348024" y="5691259"/>
            <a:ext cx="2784374" cy="369332"/>
          </a:xfrm>
          <a:prstGeom prst="rect">
            <a:avLst/>
          </a:prstGeom>
          <a:noFill/>
        </p:spPr>
        <p:txBody>
          <a:bodyPr wrap="square" rtlCol="0">
            <a:spAutoFit/>
          </a:bodyPr>
          <a:lstStyle/>
          <a:p>
            <a:r>
              <a:rPr lang="en-US" dirty="0"/>
              <a:t>Results on test photos</a:t>
            </a:r>
          </a:p>
        </p:txBody>
      </p:sp>
      <p:sp>
        <p:nvSpPr>
          <p:cNvPr id="14" name="TextBox 13">
            <a:extLst>
              <a:ext uri="{FF2B5EF4-FFF2-40B4-BE49-F238E27FC236}">
                <a16:creationId xmlns:a16="http://schemas.microsoft.com/office/drawing/2014/main" id="{2F9E25D0-7C75-E843-2B67-0116B210CC20}"/>
              </a:ext>
            </a:extLst>
          </p:cNvPr>
          <p:cNvSpPr txBox="1"/>
          <p:nvPr/>
        </p:nvSpPr>
        <p:spPr>
          <a:xfrm>
            <a:off x="9419208" y="5691259"/>
            <a:ext cx="2784374" cy="369332"/>
          </a:xfrm>
          <a:prstGeom prst="rect">
            <a:avLst/>
          </a:prstGeom>
          <a:noFill/>
        </p:spPr>
        <p:txBody>
          <a:bodyPr wrap="square" rtlCol="0">
            <a:spAutoFit/>
          </a:bodyPr>
          <a:lstStyle/>
          <a:p>
            <a:r>
              <a:rPr lang="en-US" dirty="0"/>
              <a:t>Results on taken photos</a:t>
            </a:r>
          </a:p>
        </p:txBody>
      </p:sp>
    </p:spTree>
    <p:extLst>
      <p:ext uri="{BB962C8B-B14F-4D97-AF65-F5344CB8AC3E}">
        <p14:creationId xmlns:p14="http://schemas.microsoft.com/office/powerpoint/2010/main" val="4025216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normAutofit fontScale="92500" lnSpcReduction="20000"/>
          </a:bodyPr>
          <a:lstStyle/>
          <a:p>
            <a:pPr marL="0" indent="0">
              <a:buNone/>
            </a:pPr>
            <a:r>
              <a:rPr lang="en-US" sz="2800" b="1" dirty="0"/>
              <a:t>Resnet18</a:t>
            </a:r>
          </a:p>
          <a:p>
            <a:r>
              <a:rPr lang="en-US" dirty="0"/>
              <a:t>Data: Unbalanced</a:t>
            </a:r>
          </a:p>
          <a:p>
            <a:r>
              <a:rPr lang="en-US" dirty="0"/>
              <a:t>Methods:</a:t>
            </a:r>
          </a:p>
          <a:p>
            <a:pPr lvl="1"/>
            <a:r>
              <a:rPr lang="en-US" dirty="0"/>
              <a:t>Class weights in loss function</a:t>
            </a:r>
          </a:p>
          <a:p>
            <a:pPr lvl="1"/>
            <a:r>
              <a:rPr lang="en-US" dirty="0"/>
              <a:t>Under-sampling Using K-means clustering </a:t>
            </a:r>
          </a:p>
          <a:p>
            <a:pPr lvl="1"/>
            <a:r>
              <a:rPr lang="en-US" dirty="0"/>
              <a:t>Data Augmentation       </a:t>
            </a:r>
          </a:p>
          <a:p>
            <a:r>
              <a:rPr lang="en-US" dirty="0"/>
              <a:t>Learning Rate = 10^-5</a:t>
            </a:r>
          </a:p>
          <a:p>
            <a:r>
              <a:rPr lang="en-US" dirty="0"/>
              <a:t>Batch Size = 32</a:t>
            </a:r>
          </a:p>
          <a:p>
            <a:r>
              <a:rPr lang="en-US" dirty="0"/>
              <a:t>No. of Epochs = 20</a:t>
            </a:r>
          </a:p>
          <a:p>
            <a:r>
              <a:rPr lang="en-US" dirty="0"/>
              <a:t>Resolution = 100</a:t>
            </a:r>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29</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dirty="0"/>
              <a:t>9</a:t>
            </a:r>
            <a:r>
              <a:rPr lang="en-US" baseline="30000" dirty="0"/>
              <a:t>th</a:t>
            </a:r>
            <a:r>
              <a:rPr lang="en-US" dirty="0"/>
              <a:t> Model Iteration </a:t>
            </a:r>
            <a:endParaRPr lang="en-NL" dirty="0"/>
          </a:p>
        </p:txBody>
      </p:sp>
      <p:sp>
        <p:nvSpPr>
          <p:cNvPr id="6" name="TextBox 5">
            <a:extLst>
              <a:ext uri="{FF2B5EF4-FFF2-40B4-BE49-F238E27FC236}">
                <a16:creationId xmlns:a16="http://schemas.microsoft.com/office/drawing/2014/main" id="{9B33EE45-8017-2EA6-3AE6-3DAAA1C3135B}"/>
              </a:ext>
            </a:extLst>
          </p:cNvPr>
          <p:cNvSpPr txBox="1"/>
          <p:nvPr/>
        </p:nvSpPr>
        <p:spPr>
          <a:xfrm>
            <a:off x="7828469" y="5935334"/>
            <a:ext cx="1691640" cy="369332"/>
          </a:xfrm>
          <a:prstGeom prst="rect">
            <a:avLst/>
          </a:prstGeom>
          <a:noFill/>
        </p:spPr>
        <p:txBody>
          <a:bodyPr wrap="square" rtlCol="0">
            <a:spAutoFit/>
          </a:bodyPr>
          <a:lstStyle/>
          <a:p>
            <a:r>
              <a:rPr lang="en-US" dirty="0"/>
              <a:t>Predicted</a:t>
            </a:r>
            <a:endParaRPr lang="en-NL" dirty="0"/>
          </a:p>
        </p:txBody>
      </p:sp>
      <p:sp>
        <p:nvSpPr>
          <p:cNvPr id="7" name="TextBox 6">
            <a:extLst>
              <a:ext uri="{FF2B5EF4-FFF2-40B4-BE49-F238E27FC236}">
                <a16:creationId xmlns:a16="http://schemas.microsoft.com/office/drawing/2014/main" id="{9E6A13C6-B32B-CBBC-ACA7-B28610064432}"/>
              </a:ext>
            </a:extLst>
          </p:cNvPr>
          <p:cNvSpPr txBox="1"/>
          <p:nvPr/>
        </p:nvSpPr>
        <p:spPr>
          <a:xfrm rot="16200000">
            <a:off x="4380726" y="2806467"/>
            <a:ext cx="1691640" cy="369332"/>
          </a:xfrm>
          <a:prstGeom prst="rect">
            <a:avLst/>
          </a:prstGeom>
          <a:noFill/>
        </p:spPr>
        <p:txBody>
          <a:bodyPr wrap="square" rtlCol="0">
            <a:spAutoFit/>
          </a:bodyPr>
          <a:lstStyle/>
          <a:p>
            <a:r>
              <a:rPr lang="en-US" dirty="0"/>
              <a:t>Real</a:t>
            </a:r>
            <a:endParaRPr lang="en-NL" dirty="0"/>
          </a:p>
        </p:txBody>
      </p:sp>
      <p:pic>
        <p:nvPicPr>
          <p:cNvPr id="8" name="Picture 6" descr="Chart&#10;&#10;Description automatically generated">
            <a:extLst>
              <a:ext uri="{FF2B5EF4-FFF2-40B4-BE49-F238E27FC236}">
                <a16:creationId xmlns:a16="http://schemas.microsoft.com/office/drawing/2014/main" id="{CBC64CF0-D4B1-621B-5B61-C6422E285345}"/>
              </a:ext>
            </a:extLst>
          </p:cNvPr>
          <p:cNvPicPr>
            <a:picLocks noChangeAspect="1"/>
          </p:cNvPicPr>
          <p:nvPr/>
        </p:nvPicPr>
        <p:blipFill>
          <a:blip r:embed="rId2"/>
          <a:stretch>
            <a:fillRect/>
          </a:stretch>
        </p:blipFill>
        <p:spPr>
          <a:xfrm>
            <a:off x="5411212" y="783036"/>
            <a:ext cx="6780788" cy="5152298"/>
          </a:xfrm>
          <a:prstGeom prst="rect">
            <a:avLst/>
          </a:prstGeom>
        </p:spPr>
      </p:pic>
    </p:spTree>
    <p:extLst>
      <p:ext uri="{BB962C8B-B14F-4D97-AF65-F5344CB8AC3E}">
        <p14:creationId xmlns:p14="http://schemas.microsoft.com/office/powerpoint/2010/main" val="3405341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D57879-D389-DB19-18A9-E614EDD02941}"/>
              </a:ext>
            </a:extLst>
          </p:cNvPr>
          <p:cNvSpPr>
            <a:spLocks noGrp="1"/>
          </p:cNvSpPr>
          <p:nvPr>
            <p:ph idx="1"/>
          </p:nvPr>
        </p:nvSpPr>
        <p:spPr/>
        <p:txBody>
          <a:bodyPr/>
          <a:lstStyle/>
          <a:p>
            <a:pPr>
              <a:lnSpc>
                <a:spcPct val="150000"/>
              </a:lnSpc>
              <a:buFont typeface="Wingdings" panose="05000000000000000000" pitchFamily="2" charset="2"/>
              <a:buChar char="Ø"/>
            </a:pPr>
            <a:r>
              <a:rPr lang="en-US" dirty="0"/>
              <a:t>Importance of Nutrition</a:t>
            </a:r>
          </a:p>
          <a:p>
            <a:pPr>
              <a:lnSpc>
                <a:spcPct val="150000"/>
              </a:lnSpc>
              <a:buFont typeface="Wingdings" panose="05000000000000000000" pitchFamily="2" charset="2"/>
              <a:buChar char="Ø"/>
            </a:pPr>
            <a:r>
              <a:rPr lang="en-US" dirty="0"/>
              <a:t>Increasing Health Consciousness</a:t>
            </a:r>
          </a:p>
          <a:p>
            <a:pPr>
              <a:lnSpc>
                <a:spcPct val="150000"/>
              </a:lnSpc>
              <a:buFont typeface="Wingdings" panose="05000000000000000000" pitchFamily="2" charset="2"/>
              <a:buChar char="Ø"/>
            </a:pPr>
            <a:r>
              <a:rPr lang="en-US" dirty="0"/>
              <a:t>Role of Fruits and vegetables</a:t>
            </a:r>
          </a:p>
          <a:p>
            <a:pPr>
              <a:lnSpc>
                <a:spcPct val="150000"/>
              </a:lnSpc>
              <a:buFont typeface="Wingdings" panose="05000000000000000000" pitchFamily="2" charset="2"/>
              <a:buChar char="Ø"/>
            </a:pPr>
            <a:r>
              <a:rPr lang="en-US" dirty="0"/>
              <a:t>Challenges in Nutritional Information</a:t>
            </a:r>
          </a:p>
          <a:p>
            <a:pPr>
              <a:lnSpc>
                <a:spcPct val="150000"/>
              </a:lnSpc>
              <a:buFont typeface="Wingdings" panose="05000000000000000000" pitchFamily="2" charset="2"/>
              <a:buChar char="Ø"/>
            </a:pPr>
            <a:r>
              <a:rPr lang="en-US" dirty="0"/>
              <a:t>Project Goal</a:t>
            </a:r>
          </a:p>
        </p:txBody>
      </p:sp>
      <p:sp>
        <p:nvSpPr>
          <p:cNvPr id="3" name="Slide Number Placeholder 2">
            <a:extLst>
              <a:ext uri="{FF2B5EF4-FFF2-40B4-BE49-F238E27FC236}">
                <a16:creationId xmlns:a16="http://schemas.microsoft.com/office/drawing/2014/main" id="{31374698-D031-402D-4E71-A07E0ECE4D6F}"/>
              </a:ext>
            </a:extLst>
          </p:cNvPr>
          <p:cNvSpPr>
            <a:spLocks noGrp="1"/>
          </p:cNvSpPr>
          <p:nvPr>
            <p:ph type="sldNum" sz="quarter" idx="12"/>
          </p:nvPr>
        </p:nvSpPr>
        <p:spPr/>
        <p:txBody>
          <a:bodyPr/>
          <a:lstStyle/>
          <a:p>
            <a:fld id="{0A297500-7527-634B-90F4-69D0994C32B4}" type="slidenum">
              <a:rPr lang="nl-NL" smtClean="0"/>
              <a:t>3</a:t>
            </a:fld>
            <a:endParaRPr lang="nl-NL"/>
          </a:p>
        </p:txBody>
      </p:sp>
      <p:sp>
        <p:nvSpPr>
          <p:cNvPr id="4" name="Title 3">
            <a:extLst>
              <a:ext uri="{FF2B5EF4-FFF2-40B4-BE49-F238E27FC236}">
                <a16:creationId xmlns:a16="http://schemas.microsoft.com/office/drawing/2014/main" id="{03208ACC-5E3C-0CC8-BC7F-BDAE3FF1DEF6}"/>
              </a:ext>
            </a:extLst>
          </p:cNvPr>
          <p:cNvSpPr>
            <a:spLocks noGrp="1"/>
          </p:cNvSpPr>
          <p:nvPr>
            <p:ph type="title"/>
          </p:nvPr>
        </p:nvSpPr>
        <p:spPr/>
        <p:txBody>
          <a:bodyPr/>
          <a:lstStyle/>
          <a:p>
            <a:r>
              <a:rPr lang="en-US" dirty="0"/>
              <a:t>Introduction</a:t>
            </a:r>
            <a:endParaRPr lang="en-NL" dirty="0"/>
          </a:p>
        </p:txBody>
      </p:sp>
    </p:spTree>
    <p:extLst>
      <p:ext uri="{BB962C8B-B14F-4D97-AF65-F5344CB8AC3E}">
        <p14:creationId xmlns:p14="http://schemas.microsoft.com/office/powerpoint/2010/main" val="3871444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normAutofit fontScale="92500" lnSpcReduction="20000"/>
          </a:bodyPr>
          <a:lstStyle/>
          <a:p>
            <a:pPr marL="0" indent="0">
              <a:buNone/>
            </a:pPr>
            <a:r>
              <a:rPr lang="en-US" sz="2800" b="1"/>
              <a:t>Resnet18</a:t>
            </a:r>
          </a:p>
          <a:p>
            <a:r>
              <a:rPr lang="en-US"/>
              <a:t>Data: Unbalanced</a:t>
            </a:r>
          </a:p>
          <a:p>
            <a:r>
              <a:rPr lang="en-US"/>
              <a:t>Methods:</a:t>
            </a:r>
          </a:p>
          <a:p>
            <a:pPr lvl="1"/>
            <a:r>
              <a:rPr lang="en-US"/>
              <a:t>Class weights in loss function</a:t>
            </a:r>
          </a:p>
          <a:p>
            <a:pPr lvl="1"/>
            <a:r>
              <a:rPr lang="en-US"/>
              <a:t>Under-sampling Using K-means clustering </a:t>
            </a:r>
          </a:p>
          <a:p>
            <a:pPr lvl="1"/>
            <a:r>
              <a:rPr lang="en-US"/>
              <a:t>Data Augmentation       </a:t>
            </a:r>
          </a:p>
          <a:p>
            <a:r>
              <a:rPr lang="en-US"/>
              <a:t>Learning Rate = 10^-5</a:t>
            </a:r>
          </a:p>
          <a:p>
            <a:r>
              <a:rPr lang="en-US"/>
              <a:t>Batch Size = 32</a:t>
            </a:r>
          </a:p>
          <a:p>
            <a:r>
              <a:rPr lang="en-US"/>
              <a:t>No. of Epochs = 20</a:t>
            </a:r>
          </a:p>
          <a:p>
            <a:r>
              <a:rPr lang="en-US"/>
              <a:t>Resolution = 100</a:t>
            </a:r>
            <a:endParaRPr lang="en-US" dirty="0"/>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30</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a:t>9</a:t>
            </a:r>
            <a:r>
              <a:rPr lang="en-US" baseline="30000"/>
              <a:t>th</a:t>
            </a:r>
            <a:r>
              <a:rPr lang="en-US"/>
              <a:t> Model Iteration </a:t>
            </a:r>
            <a:endParaRPr lang="en-NL" dirty="0"/>
          </a:p>
        </p:txBody>
      </p:sp>
      <p:pic>
        <p:nvPicPr>
          <p:cNvPr id="13" name="Picture 8" descr="A picture containing graphical user interface&#10;&#10;Description automatically generated">
            <a:extLst>
              <a:ext uri="{FF2B5EF4-FFF2-40B4-BE49-F238E27FC236}">
                <a16:creationId xmlns:a16="http://schemas.microsoft.com/office/drawing/2014/main" id="{4519A8F5-8F6C-DFBD-255C-1EAF47038E02}"/>
              </a:ext>
            </a:extLst>
          </p:cNvPr>
          <p:cNvPicPr>
            <a:picLocks noChangeAspect="1"/>
          </p:cNvPicPr>
          <p:nvPr/>
        </p:nvPicPr>
        <p:blipFill>
          <a:blip r:embed="rId2"/>
          <a:stretch>
            <a:fillRect/>
          </a:stretch>
        </p:blipFill>
        <p:spPr>
          <a:xfrm>
            <a:off x="6199261" y="162940"/>
            <a:ext cx="2962999" cy="2150451"/>
          </a:xfrm>
          <a:prstGeom prst="rect">
            <a:avLst/>
          </a:prstGeom>
        </p:spPr>
      </p:pic>
      <p:pic>
        <p:nvPicPr>
          <p:cNvPr id="14" name="Picture 7" descr="A picture containing graphical user interface&#10;&#10;Description automatically generated">
            <a:extLst>
              <a:ext uri="{FF2B5EF4-FFF2-40B4-BE49-F238E27FC236}">
                <a16:creationId xmlns:a16="http://schemas.microsoft.com/office/drawing/2014/main" id="{E5524FC9-85F4-3AC5-50B5-0DC93BF4BF88}"/>
              </a:ext>
            </a:extLst>
          </p:cNvPr>
          <p:cNvPicPr>
            <a:picLocks noChangeAspect="1"/>
          </p:cNvPicPr>
          <p:nvPr/>
        </p:nvPicPr>
        <p:blipFill>
          <a:blip r:embed="rId3"/>
          <a:stretch>
            <a:fillRect/>
          </a:stretch>
        </p:blipFill>
        <p:spPr>
          <a:xfrm>
            <a:off x="6199262" y="2313392"/>
            <a:ext cx="2962998" cy="2150450"/>
          </a:xfrm>
          <a:prstGeom prst="rect">
            <a:avLst/>
          </a:prstGeom>
        </p:spPr>
      </p:pic>
      <p:pic>
        <p:nvPicPr>
          <p:cNvPr id="15" name="Picture 11" descr="A picture containing text&#10;&#10;Description automatically generated">
            <a:extLst>
              <a:ext uri="{FF2B5EF4-FFF2-40B4-BE49-F238E27FC236}">
                <a16:creationId xmlns:a16="http://schemas.microsoft.com/office/drawing/2014/main" id="{DF1A3B1D-A84E-3881-94E7-DE1AEA661A0F}"/>
              </a:ext>
            </a:extLst>
          </p:cNvPr>
          <p:cNvPicPr>
            <a:picLocks noChangeAspect="1"/>
          </p:cNvPicPr>
          <p:nvPr/>
        </p:nvPicPr>
        <p:blipFill>
          <a:blip r:embed="rId4"/>
          <a:stretch>
            <a:fillRect/>
          </a:stretch>
        </p:blipFill>
        <p:spPr>
          <a:xfrm>
            <a:off x="6390122" y="4781699"/>
            <a:ext cx="2581275" cy="704850"/>
          </a:xfrm>
          <a:prstGeom prst="rect">
            <a:avLst/>
          </a:prstGeom>
        </p:spPr>
      </p:pic>
      <p:pic>
        <p:nvPicPr>
          <p:cNvPr id="16" name="Picture 9" descr="A picture containing fruit, cherry&#10;&#10;Description automatically generated">
            <a:extLst>
              <a:ext uri="{FF2B5EF4-FFF2-40B4-BE49-F238E27FC236}">
                <a16:creationId xmlns:a16="http://schemas.microsoft.com/office/drawing/2014/main" id="{431B8B24-F4B1-4311-783E-1FB45DB6FBB9}"/>
              </a:ext>
            </a:extLst>
          </p:cNvPr>
          <p:cNvPicPr>
            <a:picLocks noChangeAspect="1"/>
          </p:cNvPicPr>
          <p:nvPr/>
        </p:nvPicPr>
        <p:blipFill>
          <a:blip r:embed="rId5"/>
          <a:stretch>
            <a:fillRect/>
          </a:stretch>
        </p:blipFill>
        <p:spPr>
          <a:xfrm>
            <a:off x="9572387" y="4857899"/>
            <a:ext cx="2333625" cy="552450"/>
          </a:xfrm>
          <a:prstGeom prst="rect">
            <a:avLst/>
          </a:prstGeom>
        </p:spPr>
      </p:pic>
      <p:pic>
        <p:nvPicPr>
          <p:cNvPr id="17" name="Picture 10" descr="Graphical user interface, text&#10;&#10;Description automatically generated">
            <a:extLst>
              <a:ext uri="{FF2B5EF4-FFF2-40B4-BE49-F238E27FC236}">
                <a16:creationId xmlns:a16="http://schemas.microsoft.com/office/drawing/2014/main" id="{C939446A-19D6-E039-D4AF-7B5CF0F52CC4}"/>
              </a:ext>
            </a:extLst>
          </p:cNvPr>
          <p:cNvPicPr>
            <a:picLocks noChangeAspect="1"/>
          </p:cNvPicPr>
          <p:nvPr/>
        </p:nvPicPr>
        <p:blipFill>
          <a:blip r:embed="rId6"/>
          <a:stretch>
            <a:fillRect/>
          </a:stretch>
        </p:blipFill>
        <p:spPr>
          <a:xfrm>
            <a:off x="9502860" y="1540041"/>
            <a:ext cx="2472681" cy="3165458"/>
          </a:xfrm>
          <a:prstGeom prst="rect">
            <a:avLst/>
          </a:prstGeom>
        </p:spPr>
      </p:pic>
      <p:sp>
        <p:nvSpPr>
          <p:cNvPr id="18" name="TextBox 17">
            <a:extLst>
              <a:ext uri="{FF2B5EF4-FFF2-40B4-BE49-F238E27FC236}">
                <a16:creationId xmlns:a16="http://schemas.microsoft.com/office/drawing/2014/main" id="{6324962F-B8A5-089F-D26F-FFB692B5A288}"/>
              </a:ext>
            </a:extLst>
          </p:cNvPr>
          <p:cNvSpPr txBox="1"/>
          <p:nvPr/>
        </p:nvSpPr>
        <p:spPr>
          <a:xfrm>
            <a:off x="6490067" y="5619740"/>
            <a:ext cx="2784374" cy="369332"/>
          </a:xfrm>
          <a:prstGeom prst="rect">
            <a:avLst/>
          </a:prstGeom>
          <a:noFill/>
        </p:spPr>
        <p:txBody>
          <a:bodyPr wrap="square" rtlCol="0">
            <a:spAutoFit/>
          </a:bodyPr>
          <a:lstStyle/>
          <a:p>
            <a:r>
              <a:rPr lang="en-US" dirty="0"/>
              <a:t>Results on test photos</a:t>
            </a:r>
          </a:p>
        </p:txBody>
      </p:sp>
      <p:sp>
        <p:nvSpPr>
          <p:cNvPr id="19" name="TextBox 18">
            <a:extLst>
              <a:ext uri="{FF2B5EF4-FFF2-40B4-BE49-F238E27FC236}">
                <a16:creationId xmlns:a16="http://schemas.microsoft.com/office/drawing/2014/main" id="{A8BD08CE-3C0F-BC03-AA84-D63332A66E4B}"/>
              </a:ext>
            </a:extLst>
          </p:cNvPr>
          <p:cNvSpPr txBox="1"/>
          <p:nvPr/>
        </p:nvSpPr>
        <p:spPr>
          <a:xfrm>
            <a:off x="9502860" y="5619740"/>
            <a:ext cx="2784374" cy="369332"/>
          </a:xfrm>
          <a:prstGeom prst="rect">
            <a:avLst/>
          </a:prstGeom>
          <a:noFill/>
        </p:spPr>
        <p:txBody>
          <a:bodyPr wrap="square" rtlCol="0">
            <a:spAutoFit/>
          </a:bodyPr>
          <a:lstStyle/>
          <a:p>
            <a:r>
              <a:rPr lang="en-US" dirty="0"/>
              <a:t>Results on taken photos</a:t>
            </a:r>
          </a:p>
        </p:txBody>
      </p:sp>
    </p:spTree>
    <p:extLst>
      <p:ext uri="{BB962C8B-B14F-4D97-AF65-F5344CB8AC3E}">
        <p14:creationId xmlns:p14="http://schemas.microsoft.com/office/powerpoint/2010/main" val="1674540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normAutofit fontScale="85000" lnSpcReduction="10000"/>
          </a:bodyPr>
          <a:lstStyle/>
          <a:p>
            <a:pPr marL="0" indent="0">
              <a:buNone/>
            </a:pPr>
            <a:r>
              <a:rPr lang="en-US" sz="2800" b="1" dirty="0"/>
              <a:t>Resnet18</a:t>
            </a:r>
          </a:p>
          <a:p>
            <a:r>
              <a:rPr lang="en-US" dirty="0"/>
              <a:t>Data: Unbalanced</a:t>
            </a:r>
          </a:p>
          <a:p>
            <a:r>
              <a:rPr lang="en-US" dirty="0"/>
              <a:t>Methods:</a:t>
            </a:r>
          </a:p>
          <a:p>
            <a:pPr lvl="1"/>
            <a:r>
              <a:rPr lang="en-US" dirty="0"/>
              <a:t>Class weights in loss function</a:t>
            </a:r>
          </a:p>
          <a:p>
            <a:pPr lvl="1"/>
            <a:r>
              <a:rPr lang="en-US" dirty="0"/>
              <a:t>Under-sampling Using K-means clustering</a:t>
            </a:r>
          </a:p>
          <a:p>
            <a:pPr lvl="1"/>
            <a:r>
              <a:rPr lang="en-US" dirty="0"/>
              <a:t>Data Augmentation</a:t>
            </a:r>
          </a:p>
          <a:p>
            <a:pPr lvl="1"/>
            <a:r>
              <a:rPr lang="en-US" dirty="0"/>
              <a:t>Normalization      </a:t>
            </a:r>
          </a:p>
          <a:p>
            <a:r>
              <a:rPr lang="en-US" dirty="0"/>
              <a:t>Learning Rate = 10^-5</a:t>
            </a:r>
          </a:p>
          <a:p>
            <a:r>
              <a:rPr lang="en-US" dirty="0"/>
              <a:t>Batch Size = 32</a:t>
            </a:r>
          </a:p>
          <a:p>
            <a:r>
              <a:rPr lang="en-US" dirty="0"/>
              <a:t>No. of Epochs = 20</a:t>
            </a:r>
          </a:p>
          <a:p>
            <a:r>
              <a:rPr lang="en-US" dirty="0"/>
              <a:t>Resolution = 200</a:t>
            </a:r>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31</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dirty="0"/>
              <a:t>10</a:t>
            </a:r>
            <a:r>
              <a:rPr lang="en-US" baseline="30000" dirty="0"/>
              <a:t>th</a:t>
            </a:r>
            <a:r>
              <a:rPr lang="en-US" dirty="0"/>
              <a:t> Model Iteration </a:t>
            </a:r>
            <a:endParaRPr lang="en-NL" dirty="0"/>
          </a:p>
        </p:txBody>
      </p:sp>
      <p:sp>
        <p:nvSpPr>
          <p:cNvPr id="6" name="TextBox 5">
            <a:extLst>
              <a:ext uri="{FF2B5EF4-FFF2-40B4-BE49-F238E27FC236}">
                <a16:creationId xmlns:a16="http://schemas.microsoft.com/office/drawing/2014/main" id="{9B33EE45-8017-2EA6-3AE6-3DAAA1C3135B}"/>
              </a:ext>
            </a:extLst>
          </p:cNvPr>
          <p:cNvSpPr txBox="1"/>
          <p:nvPr/>
        </p:nvSpPr>
        <p:spPr>
          <a:xfrm>
            <a:off x="7978044" y="5935334"/>
            <a:ext cx="1691640" cy="369332"/>
          </a:xfrm>
          <a:prstGeom prst="rect">
            <a:avLst/>
          </a:prstGeom>
          <a:noFill/>
        </p:spPr>
        <p:txBody>
          <a:bodyPr wrap="square" rtlCol="0">
            <a:spAutoFit/>
          </a:bodyPr>
          <a:lstStyle/>
          <a:p>
            <a:r>
              <a:rPr lang="en-US" dirty="0"/>
              <a:t>Predicted</a:t>
            </a:r>
            <a:endParaRPr lang="en-NL" dirty="0"/>
          </a:p>
        </p:txBody>
      </p:sp>
      <p:sp>
        <p:nvSpPr>
          <p:cNvPr id="7" name="TextBox 6">
            <a:extLst>
              <a:ext uri="{FF2B5EF4-FFF2-40B4-BE49-F238E27FC236}">
                <a16:creationId xmlns:a16="http://schemas.microsoft.com/office/drawing/2014/main" id="{9E6A13C6-B32B-CBBC-ACA7-B28610064432}"/>
              </a:ext>
            </a:extLst>
          </p:cNvPr>
          <p:cNvSpPr txBox="1"/>
          <p:nvPr/>
        </p:nvSpPr>
        <p:spPr>
          <a:xfrm rot="16200000">
            <a:off x="4437904" y="2795370"/>
            <a:ext cx="1691640" cy="369332"/>
          </a:xfrm>
          <a:prstGeom prst="rect">
            <a:avLst/>
          </a:prstGeom>
          <a:noFill/>
        </p:spPr>
        <p:txBody>
          <a:bodyPr wrap="square" rtlCol="0">
            <a:spAutoFit/>
          </a:bodyPr>
          <a:lstStyle/>
          <a:p>
            <a:r>
              <a:rPr lang="en-US" dirty="0"/>
              <a:t>Real</a:t>
            </a:r>
            <a:endParaRPr lang="en-NL" dirty="0"/>
          </a:p>
        </p:txBody>
      </p:sp>
      <p:pic>
        <p:nvPicPr>
          <p:cNvPr id="8" name="Picture 6">
            <a:extLst>
              <a:ext uri="{FF2B5EF4-FFF2-40B4-BE49-F238E27FC236}">
                <a16:creationId xmlns:a16="http://schemas.microsoft.com/office/drawing/2014/main" id="{5043797F-ED4F-F76A-5638-AE9317A0A0B5}"/>
              </a:ext>
            </a:extLst>
          </p:cNvPr>
          <p:cNvPicPr>
            <a:picLocks noChangeAspect="1"/>
          </p:cNvPicPr>
          <p:nvPr/>
        </p:nvPicPr>
        <p:blipFill>
          <a:blip r:embed="rId2"/>
          <a:stretch>
            <a:fillRect/>
          </a:stretch>
        </p:blipFill>
        <p:spPr>
          <a:xfrm>
            <a:off x="5442012" y="783036"/>
            <a:ext cx="6749988" cy="5212592"/>
          </a:xfrm>
          <a:prstGeom prst="rect">
            <a:avLst/>
          </a:prstGeom>
        </p:spPr>
      </p:pic>
    </p:spTree>
    <p:extLst>
      <p:ext uri="{BB962C8B-B14F-4D97-AF65-F5344CB8AC3E}">
        <p14:creationId xmlns:p14="http://schemas.microsoft.com/office/powerpoint/2010/main" val="3798486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FACE0-2B76-FF14-42FF-6744654B4959}"/>
              </a:ext>
            </a:extLst>
          </p:cNvPr>
          <p:cNvSpPr>
            <a:spLocks noGrp="1"/>
          </p:cNvSpPr>
          <p:nvPr>
            <p:ph idx="1"/>
          </p:nvPr>
        </p:nvSpPr>
        <p:spPr>
          <a:xfrm>
            <a:off x="576000" y="1656000"/>
            <a:ext cx="4191309" cy="4464000"/>
          </a:xfrm>
        </p:spPr>
        <p:txBody>
          <a:bodyPr>
            <a:normAutofit fontScale="85000" lnSpcReduction="10000"/>
          </a:bodyPr>
          <a:lstStyle/>
          <a:p>
            <a:pPr marL="0" indent="0">
              <a:buNone/>
            </a:pPr>
            <a:r>
              <a:rPr lang="en-US" sz="2800" b="1" dirty="0"/>
              <a:t>Resnet18</a:t>
            </a:r>
          </a:p>
          <a:p>
            <a:r>
              <a:rPr lang="en-US" dirty="0"/>
              <a:t>Data: Unbalanced</a:t>
            </a:r>
          </a:p>
          <a:p>
            <a:r>
              <a:rPr lang="en-US" dirty="0"/>
              <a:t>Methods:</a:t>
            </a:r>
          </a:p>
          <a:p>
            <a:pPr lvl="1"/>
            <a:r>
              <a:rPr lang="en-US" dirty="0"/>
              <a:t>Class weights in loss function</a:t>
            </a:r>
          </a:p>
          <a:p>
            <a:pPr lvl="1"/>
            <a:r>
              <a:rPr lang="en-US" dirty="0"/>
              <a:t>Under-sampling Using K-means clustering</a:t>
            </a:r>
          </a:p>
          <a:p>
            <a:pPr lvl="1"/>
            <a:r>
              <a:rPr lang="en-US" dirty="0"/>
              <a:t>Data Augmentation</a:t>
            </a:r>
          </a:p>
          <a:p>
            <a:pPr lvl="1"/>
            <a:r>
              <a:rPr lang="en-US" dirty="0"/>
              <a:t>Normalization      </a:t>
            </a:r>
          </a:p>
          <a:p>
            <a:r>
              <a:rPr lang="en-US" dirty="0"/>
              <a:t>Learning Rate = 10^-5</a:t>
            </a:r>
          </a:p>
          <a:p>
            <a:r>
              <a:rPr lang="en-US" dirty="0"/>
              <a:t>Batch Size = 32</a:t>
            </a:r>
          </a:p>
          <a:p>
            <a:r>
              <a:rPr lang="en-US" dirty="0"/>
              <a:t>No. of Epochs = 20</a:t>
            </a:r>
          </a:p>
          <a:p>
            <a:r>
              <a:rPr lang="en-US" dirty="0"/>
              <a:t>Resolution = 200</a:t>
            </a:r>
          </a:p>
        </p:txBody>
      </p:sp>
      <p:sp>
        <p:nvSpPr>
          <p:cNvPr id="3" name="Slide Number Placeholder 2">
            <a:extLst>
              <a:ext uri="{FF2B5EF4-FFF2-40B4-BE49-F238E27FC236}">
                <a16:creationId xmlns:a16="http://schemas.microsoft.com/office/drawing/2014/main" id="{1B25F992-EE9C-4120-FD39-B1284F7C045E}"/>
              </a:ext>
            </a:extLst>
          </p:cNvPr>
          <p:cNvSpPr>
            <a:spLocks noGrp="1"/>
          </p:cNvSpPr>
          <p:nvPr>
            <p:ph type="sldNum" sz="quarter" idx="12"/>
          </p:nvPr>
        </p:nvSpPr>
        <p:spPr/>
        <p:txBody>
          <a:bodyPr/>
          <a:lstStyle/>
          <a:p>
            <a:fld id="{0A297500-7527-634B-90F4-69D0994C32B4}" type="slidenum">
              <a:rPr lang="nl-NL" smtClean="0"/>
              <a:t>32</a:t>
            </a:fld>
            <a:endParaRPr lang="nl-NL"/>
          </a:p>
        </p:txBody>
      </p:sp>
      <p:sp>
        <p:nvSpPr>
          <p:cNvPr id="4" name="Title 3">
            <a:extLst>
              <a:ext uri="{FF2B5EF4-FFF2-40B4-BE49-F238E27FC236}">
                <a16:creationId xmlns:a16="http://schemas.microsoft.com/office/drawing/2014/main" id="{AAA60CA8-68B8-12C6-093A-D06208E2316F}"/>
              </a:ext>
            </a:extLst>
          </p:cNvPr>
          <p:cNvSpPr>
            <a:spLocks noGrp="1"/>
          </p:cNvSpPr>
          <p:nvPr>
            <p:ph type="title"/>
          </p:nvPr>
        </p:nvSpPr>
        <p:spPr/>
        <p:txBody>
          <a:bodyPr/>
          <a:lstStyle/>
          <a:p>
            <a:r>
              <a:rPr lang="en-US" dirty="0"/>
              <a:t>10</a:t>
            </a:r>
            <a:r>
              <a:rPr lang="en-US" baseline="30000" dirty="0"/>
              <a:t>th</a:t>
            </a:r>
            <a:r>
              <a:rPr lang="en-US" dirty="0"/>
              <a:t> Model Iteration </a:t>
            </a:r>
            <a:endParaRPr lang="en-NL" dirty="0"/>
          </a:p>
        </p:txBody>
      </p:sp>
      <p:sp>
        <p:nvSpPr>
          <p:cNvPr id="13" name="TextBox 12">
            <a:extLst>
              <a:ext uri="{FF2B5EF4-FFF2-40B4-BE49-F238E27FC236}">
                <a16:creationId xmlns:a16="http://schemas.microsoft.com/office/drawing/2014/main" id="{60A30884-8895-897D-60D7-F6DE047B3B9E}"/>
              </a:ext>
            </a:extLst>
          </p:cNvPr>
          <p:cNvSpPr txBox="1"/>
          <p:nvPr/>
        </p:nvSpPr>
        <p:spPr>
          <a:xfrm>
            <a:off x="6267022" y="5691259"/>
            <a:ext cx="2784374" cy="369332"/>
          </a:xfrm>
          <a:prstGeom prst="rect">
            <a:avLst/>
          </a:prstGeom>
          <a:noFill/>
        </p:spPr>
        <p:txBody>
          <a:bodyPr wrap="square" rtlCol="0">
            <a:spAutoFit/>
          </a:bodyPr>
          <a:lstStyle/>
          <a:p>
            <a:r>
              <a:rPr lang="en-US" dirty="0"/>
              <a:t>Results on test photos</a:t>
            </a:r>
          </a:p>
        </p:txBody>
      </p:sp>
      <p:sp>
        <p:nvSpPr>
          <p:cNvPr id="14" name="TextBox 13">
            <a:extLst>
              <a:ext uri="{FF2B5EF4-FFF2-40B4-BE49-F238E27FC236}">
                <a16:creationId xmlns:a16="http://schemas.microsoft.com/office/drawing/2014/main" id="{9EA45FDC-3B94-DFD7-5544-C357269D3708}"/>
              </a:ext>
            </a:extLst>
          </p:cNvPr>
          <p:cNvSpPr txBox="1"/>
          <p:nvPr/>
        </p:nvSpPr>
        <p:spPr>
          <a:xfrm>
            <a:off x="9419208" y="5691259"/>
            <a:ext cx="2784374" cy="369332"/>
          </a:xfrm>
          <a:prstGeom prst="rect">
            <a:avLst/>
          </a:prstGeom>
          <a:noFill/>
        </p:spPr>
        <p:txBody>
          <a:bodyPr wrap="square" rtlCol="0">
            <a:spAutoFit/>
          </a:bodyPr>
          <a:lstStyle/>
          <a:p>
            <a:r>
              <a:rPr lang="en-US" dirty="0"/>
              <a:t>Results on taken photos</a:t>
            </a:r>
          </a:p>
        </p:txBody>
      </p:sp>
      <p:pic>
        <p:nvPicPr>
          <p:cNvPr id="15" name="Picture 7" descr="A picture containing graphical user interface&#10;&#10;Description automatically generated">
            <a:extLst>
              <a:ext uri="{FF2B5EF4-FFF2-40B4-BE49-F238E27FC236}">
                <a16:creationId xmlns:a16="http://schemas.microsoft.com/office/drawing/2014/main" id="{DD902DB9-F350-4FD7-F44B-C3BA79C30777}"/>
              </a:ext>
            </a:extLst>
          </p:cNvPr>
          <p:cNvPicPr>
            <a:picLocks noChangeAspect="1"/>
          </p:cNvPicPr>
          <p:nvPr/>
        </p:nvPicPr>
        <p:blipFill>
          <a:blip r:embed="rId2"/>
          <a:stretch>
            <a:fillRect/>
          </a:stretch>
        </p:blipFill>
        <p:spPr>
          <a:xfrm>
            <a:off x="6096599" y="207036"/>
            <a:ext cx="2954798" cy="2144499"/>
          </a:xfrm>
          <a:prstGeom prst="rect">
            <a:avLst/>
          </a:prstGeom>
        </p:spPr>
      </p:pic>
      <p:pic>
        <p:nvPicPr>
          <p:cNvPr id="16" name="Picture 8" descr="A picture containing graphical user interface&#10;&#10;Description automatically generated">
            <a:extLst>
              <a:ext uri="{FF2B5EF4-FFF2-40B4-BE49-F238E27FC236}">
                <a16:creationId xmlns:a16="http://schemas.microsoft.com/office/drawing/2014/main" id="{E2842D5D-9FCE-E18B-B0DE-01BC85C46ADB}"/>
              </a:ext>
            </a:extLst>
          </p:cNvPr>
          <p:cNvPicPr>
            <a:picLocks noChangeAspect="1"/>
          </p:cNvPicPr>
          <p:nvPr/>
        </p:nvPicPr>
        <p:blipFill>
          <a:blip r:embed="rId3"/>
          <a:stretch>
            <a:fillRect/>
          </a:stretch>
        </p:blipFill>
        <p:spPr>
          <a:xfrm>
            <a:off x="6096599" y="2473600"/>
            <a:ext cx="2954797" cy="2144498"/>
          </a:xfrm>
          <a:prstGeom prst="rect">
            <a:avLst/>
          </a:prstGeom>
        </p:spPr>
      </p:pic>
      <p:pic>
        <p:nvPicPr>
          <p:cNvPr id="18" name="Picture 15">
            <a:extLst>
              <a:ext uri="{FF2B5EF4-FFF2-40B4-BE49-F238E27FC236}">
                <a16:creationId xmlns:a16="http://schemas.microsoft.com/office/drawing/2014/main" id="{645804B5-11B6-10ED-4916-A02E29AF79A9}"/>
              </a:ext>
            </a:extLst>
          </p:cNvPr>
          <p:cNvPicPr>
            <a:picLocks noChangeAspect="1"/>
          </p:cNvPicPr>
          <p:nvPr/>
        </p:nvPicPr>
        <p:blipFill>
          <a:blip r:embed="rId4"/>
          <a:stretch>
            <a:fillRect/>
          </a:stretch>
        </p:blipFill>
        <p:spPr>
          <a:xfrm>
            <a:off x="6181809" y="4759187"/>
            <a:ext cx="2784375" cy="818265"/>
          </a:xfrm>
          <a:prstGeom prst="rect">
            <a:avLst/>
          </a:prstGeom>
        </p:spPr>
      </p:pic>
      <p:pic>
        <p:nvPicPr>
          <p:cNvPr id="19" name="Picture 13" descr="Text&#10;&#10;Description automatically generated">
            <a:extLst>
              <a:ext uri="{FF2B5EF4-FFF2-40B4-BE49-F238E27FC236}">
                <a16:creationId xmlns:a16="http://schemas.microsoft.com/office/drawing/2014/main" id="{72D5922E-FEFD-7C88-1270-996248C95DAB}"/>
              </a:ext>
            </a:extLst>
          </p:cNvPr>
          <p:cNvPicPr>
            <a:picLocks noChangeAspect="1"/>
          </p:cNvPicPr>
          <p:nvPr/>
        </p:nvPicPr>
        <p:blipFill rotWithShape="1">
          <a:blip r:embed="rId5"/>
          <a:srcRect b="12148"/>
          <a:stretch/>
        </p:blipFill>
        <p:spPr>
          <a:xfrm>
            <a:off x="9419208" y="1672561"/>
            <a:ext cx="2450237" cy="3083721"/>
          </a:xfrm>
          <a:prstGeom prst="rect">
            <a:avLst/>
          </a:prstGeom>
        </p:spPr>
      </p:pic>
      <p:pic>
        <p:nvPicPr>
          <p:cNvPr id="20" name="Picture 14">
            <a:extLst>
              <a:ext uri="{FF2B5EF4-FFF2-40B4-BE49-F238E27FC236}">
                <a16:creationId xmlns:a16="http://schemas.microsoft.com/office/drawing/2014/main" id="{048D66E7-6D37-3420-FEA5-617C3FC4DCE8}"/>
              </a:ext>
            </a:extLst>
          </p:cNvPr>
          <p:cNvPicPr>
            <a:picLocks noChangeAspect="1"/>
          </p:cNvPicPr>
          <p:nvPr/>
        </p:nvPicPr>
        <p:blipFill rotWithShape="1">
          <a:blip r:embed="rId6"/>
          <a:srcRect r="49281" b="-12254"/>
          <a:stretch/>
        </p:blipFill>
        <p:spPr>
          <a:xfrm>
            <a:off x="9371135" y="4918011"/>
            <a:ext cx="2546381" cy="773248"/>
          </a:xfrm>
          <a:prstGeom prst="rect">
            <a:avLst/>
          </a:prstGeom>
        </p:spPr>
      </p:pic>
    </p:spTree>
    <p:extLst>
      <p:ext uri="{BB962C8B-B14F-4D97-AF65-F5344CB8AC3E}">
        <p14:creationId xmlns:p14="http://schemas.microsoft.com/office/powerpoint/2010/main" val="637486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D7B787-C395-937A-18FA-46A928E65690}"/>
              </a:ext>
            </a:extLst>
          </p:cNvPr>
          <p:cNvSpPr>
            <a:spLocks noGrp="1"/>
          </p:cNvSpPr>
          <p:nvPr>
            <p:ph type="sldNum" sz="quarter" idx="12"/>
          </p:nvPr>
        </p:nvSpPr>
        <p:spPr/>
        <p:txBody>
          <a:bodyPr/>
          <a:lstStyle/>
          <a:p>
            <a:fld id="{0A297500-7527-634B-90F4-69D0994C32B4}" type="slidenum">
              <a:rPr lang="nl-NL" smtClean="0"/>
              <a:t>33</a:t>
            </a:fld>
            <a:endParaRPr lang="nl-NL"/>
          </a:p>
        </p:txBody>
      </p:sp>
      <p:sp>
        <p:nvSpPr>
          <p:cNvPr id="4" name="Title 3">
            <a:extLst>
              <a:ext uri="{FF2B5EF4-FFF2-40B4-BE49-F238E27FC236}">
                <a16:creationId xmlns:a16="http://schemas.microsoft.com/office/drawing/2014/main" id="{F0F90ECE-482A-0F61-B3CA-4E86D9A042C4}"/>
              </a:ext>
            </a:extLst>
          </p:cNvPr>
          <p:cNvSpPr>
            <a:spLocks noGrp="1"/>
          </p:cNvSpPr>
          <p:nvPr>
            <p:ph type="title"/>
          </p:nvPr>
        </p:nvSpPr>
        <p:spPr/>
        <p:txBody>
          <a:bodyPr/>
          <a:lstStyle/>
          <a:p>
            <a:r>
              <a:rPr lang="en-US" dirty="0"/>
              <a:t>One-Class per Model Prediction (Spinach) </a:t>
            </a:r>
            <a:endParaRPr lang="en-NL" dirty="0"/>
          </a:p>
        </p:txBody>
      </p:sp>
      <p:graphicFrame>
        <p:nvGraphicFramePr>
          <p:cNvPr id="5" name="Table 9">
            <a:extLst>
              <a:ext uri="{FF2B5EF4-FFF2-40B4-BE49-F238E27FC236}">
                <a16:creationId xmlns:a16="http://schemas.microsoft.com/office/drawing/2014/main" id="{9FF432F2-4887-01AC-CA56-06D4E187906F}"/>
              </a:ext>
            </a:extLst>
          </p:cNvPr>
          <p:cNvGraphicFramePr>
            <a:graphicFrameLocks noGrp="1"/>
          </p:cNvGraphicFramePr>
          <p:nvPr>
            <p:ph idx="1"/>
            <p:extLst>
              <p:ext uri="{D42A27DB-BD31-4B8C-83A1-F6EECF244321}">
                <p14:modId xmlns:p14="http://schemas.microsoft.com/office/powerpoint/2010/main" val="3740749484"/>
              </p:ext>
            </p:extLst>
          </p:nvPr>
        </p:nvGraphicFramePr>
        <p:xfrm>
          <a:off x="885175" y="1655763"/>
          <a:ext cx="10421649" cy="4348480"/>
        </p:xfrm>
        <a:graphic>
          <a:graphicData uri="http://schemas.openxmlformats.org/drawingml/2006/table">
            <a:tbl>
              <a:tblPr firstRow="1" bandRow="1">
                <a:tableStyleId>{5C22544A-7EE6-4342-B048-85BDC9FD1C3A}</a:tableStyleId>
              </a:tblPr>
              <a:tblGrid>
                <a:gridCol w="1488807">
                  <a:extLst>
                    <a:ext uri="{9D8B030D-6E8A-4147-A177-3AD203B41FA5}">
                      <a16:colId xmlns:a16="http://schemas.microsoft.com/office/drawing/2014/main" val="883013311"/>
                    </a:ext>
                  </a:extLst>
                </a:gridCol>
                <a:gridCol w="1488807">
                  <a:extLst>
                    <a:ext uri="{9D8B030D-6E8A-4147-A177-3AD203B41FA5}">
                      <a16:colId xmlns:a16="http://schemas.microsoft.com/office/drawing/2014/main" val="129504945"/>
                    </a:ext>
                  </a:extLst>
                </a:gridCol>
                <a:gridCol w="1488807">
                  <a:extLst>
                    <a:ext uri="{9D8B030D-6E8A-4147-A177-3AD203B41FA5}">
                      <a16:colId xmlns:a16="http://schemas.microsoft.com/office/drawing/2014/main" val="1459634098"/>
                    </a:ext>
                  </a:extLst>
                </a:gridCol>
                <a:gridCol w="1488807">
                  <a:extLst>
                    <a:ext uri="{9D8B030D-6E8A-4147-A177-3AD203B41FA5}">
                      <a16:colId xmlns:a16="http://schemas.microsoft.com/office/drawing/2014/main" val="2876771634"/>
                    </a:ext>
                  </a:extLst>
                </a:gridCol>
                <a:gridCol w="1488807">
                  <a:extLst>
                    <a:ext uri="{9D8B030D-6E8A-4147-A177-3AD203B41FA5}">
                      <a16:colId xmlns:a16="http://schemas.microsoft.com/office/drawing/2014/main" val="2663551709"/>
                    </a:ext>
                  </a:extLst>
                </a:gridCol>
                <a:gridCol w="1488807">
                  <a:extLst>
                    <a:ext uri="{9D8B030D-6E8A-4147-A177-3AD203B41FA5}">
                      <a16:colId xmlns:a16="http://schemas.microsoft.com/office/drawing/2014/main" val="1756145881"/>
                    </a:ext>
                  </a:extLst>
                </a:gridCol>
                <a:gridCol w="1488807">
                  <a:extLst>
                    <a:ext uri="{9D8B030D-6E8A-4147-A177-3AD203B41FA5}">
                      <a16:colId xmlns:a16="http://schemas.microsoft.com/office/drawing/2014/main" val="3490894010"/>
                    </a:ext>
                  </a:extLst>
                </a:gridCol>
              </a:tblGrid>
              <a:tr h="370840">
                <a:tc>
                  <a:txBody>
                    <a:bodyPr/>
                    <a:lstStyle/>
                    <a:p>
                      <a:pPr algn="ctr"/>
                      <a:r>
                        <a:rPr lang="en-US" sz="1800" dirty="0">
                          <a:latin typeface="+mj-lt"/>
                        </a:rPr>
                        <a:t>Models</a:t>
                      </a:r>
                      <a:endParaRPr lang="en-NL" sz="1800" dirty="0">
                        <a:latin typeface="+mj-lt"/>
                      </a:endParaRPr>
                    </a:p>
                  </a:txBody>
                  <a:tcPr/>
                </a:tc>
                <a:tc>
                  <a:txBody>
                    <a:bodyPr/>
                    <a:lstStyle/>
                    <a:p>
                      <a:pPr algn="ctr"/>
                      <a:r>
                        <a:rPr lang="en-US" sz="1800" dirty="0">
                          <a:latin typeface="+mj-lt"/>
                        </a:rPr>
                        <a:t>Spinach%</a:t>
                      </a:r>
                      <a:endParaRPr lang="en-NL" sz="1800" dirty="0">
                        <a:latin typeface="+mj-lt"/>
                      </a:endParaRPr>
                    </a:p>
                  </a:txBody>
                  <a:tcPr/>
                </a:tc>
                <a:tc>
                  <a:txBody>
                    <a:bodyPr/>
                    <a:lstStyle/>
                    <a:p>
                      <a:pPr algn="ctr"/>
                      <a:r>
                        <a:rPr lang="en-US" sz="1800" dirty="0">
                          <a:latin typeface="+mj-lt"/>
                        </a:rPr>
                        <a:t>Peas%</a:t>
                      </a:r>
                      <a:endParaRPr lang="en-NL" sz="1800" dirty="0">
                        <a:latin typeface="+mj-lt"/>
                      </a:endParaRPr>
                    </a:p>
                  </a:txBody>
                  <a:tcPr/>
                </a:tc>
                <a:tc>
                  <a:txBody>
                    <a:bodyPr/>
                    <a:lstStyle/>
                    <a:p>
                      <a:pPr algn="ctr"/>
                      <a:r>
                        <a:rPr lang="en-US" sz="1800" dirty="0">
                          <a:latin typeface="+mj-lt"/>
                        </a:rPr>
                        <a:t>Cucumber%</a:t>
                      </a:r>
                      <a:endParaRPr lang="en-NL" sz="1800" dirty="0">
                        <a:latin typeface="+mj-lt"/>
                      </a:endParaRPr>
                    </a:p>
                  </a:txBody>
                  <a:tcPr/>
                </a:tc>
                <a:tc>
                  <a:txBody>
                    <a:bodyPr/>
                    <a:lstStyle/>
                    <a:p>
                      <a:pPr algn="ctr"/>
                      <a:r>
                        <a:rPr lang="en-US" sz="1800" dirty="0">
                          <a:latin typeface="+mj-lt"/>
                        </a:rPr>
                        <a:t>Lettuce%</a:t>
                      </a:r>
                      <a:endParaRPr lang="en-NL" sz="1800" dirty="0">
                        <a:latin typeface="+mj-lt"/>
                      </a:endParaRPr>
                    </a:p>
                  </a:txBody>
                  <a:tcPr/>
                </a:tc>
                <a:tc>
                  <a:txBody>
                    <a:bodyPr/>
                    <a:lstStyle/>
                    <a:p>
                      <a:pPr algn="ctr"/>
                      <a:r>
                        <a:rPr lang="en-US" sz="1800" dirty="0">
                          <a:latin typeface="+mj-lt"/>
                        </a:rPr>
                        <a:t>Cabbage%</a:t>
                      </a:r>
                      <a:endParaRPr lang="en-NL" sz="1800" dirty="0">
                        <a:latin typeface="+mj-lt"/>
                      </a:endParaRPr>
                    </a:p>
                  </a:txBody>
                  <a:tcPr/>
                </a:tc>
                <a:tc>
                  <a:txBody>
                    <a:bodyPr/>
                    <a:lstStyle/>
                    <a:p>
                      <a:pPr algn="ctr"/>
                      <a:r>
                        <a:rPr lang="en-US" sz="1800" dirty="0">
                          <a:latin typeface="+mj-lt"/>
                        </a:rPr>
                        <a:t>Others%</a:t>
                      </a:r>
                      <a:endParaRPr lang="en-NL" sz="1800" dirty="0">
                        <a:latin typeface="+mj-lt"/>
                      </a:endParaRPr>
                    </a:p>
                  </a:txBody>
                  <a:tcPr/>
                </a:tc>
                <a:extLst>
                  <a:ext uri="{0D108BD9-81ED-4DB2-BD59-A6C34878D82A}">
                    <a16:rowId xmlns:a16="http://schemas.microsoft.com/office/drawing/2014/main" val="3820374722"/>
                  </a:ext>
                </a:extLst>
              </a:tr>
              <a:tr h="370840">
                <a:tc>
                  <a:txBody>
                    <a:bodyPr/>
                    <a:lstStyle/>
                    <a:p>
                      <a:pPr algn="ctr"/>
                      <a:r>
                        <a:rPr lang="en-US" dirty="0">
                          <a:latin typeface="+mj-lt"/>
                        </a:rPr>
                        <a:t>1</a:t>
                      </a:r>
                      <a:endParaRPr lang="en-NL" dirty="0">
                        <a:latin typeface="+mj-lt"/>
                      </a:endParaRPr>
                    </a:p>
                  </a:txBody>
                  <a:tcPr/>
                </a:tc>
                <a:tc>
                  <a:txBody>
                    <a:bodyPr/>
                    <a:lstStyle/>
                    <a:p>
                      <a:pPr algn="ctr"/>
                      <a:r>
                        <a:rPr lang="en-US" dirty="0">
                          <a:latin typeface="+mj-lt"/>
                        </a:rPr>
                        <a:t>57</a:t>
                      </a:r>
                      <a:endParaRPr lang="en-NL" dirty="0">
                        <a:latin typeface="+mj-lt"/>
                      </a:endParaRPr>
                    </a:p>
                  </a:txBody>
                  <a:tcPr/>
                </a:tc>
                <a:tc>
                  <a:txBody>
                    <a:bodyPr/>
                    <a:lstStyle/>
                    <a:p>
                      <a:pPr algn="ctr"/>
                      <a:r>
                        <a:rPr lang="en-US" dirty="0">
                          <a:latin typeface="+mj-lt"/>
                        </a:rPr>
                        <a:t>22</a:t>
                      </a:r>
                      <a:endParaRPr lang="en-NL" dirty="0">
                        <a:latin typeface="+mj-lt"/>
                      </a:endParaRPr>
                    </a:p>
                  </a:txBody>
                  <a:tcPr/>
                </a:tc>
                <a:tc>
                  <a:txBody>
                    <a:bodyPr/>
                    <a:lstStyle/>
                    <a:p>
                      <a:pPr algn="ctr"/>
                      <a:r>
                        <a:rPr lang="en-US" dirty="0">
                          <a:latin typeface="+mj-lt"/>
                        </a:rPr>
                        <a:t>8.7</a:t>
                      </a:r>
                      <a:endParaRPr lang="en-NL" dirty="0">
                        <a:latin typeface="+mj-lt"/>
                      </a:endParaRPr>
                    </a:p>
                  </a:txBody>
                  <a:tcPr/>
                </a:tc>
                <a:tc>
                  <a:txBody>
                    <a:bodyPr/>
                    <a:lstStyle/>
                    <a:p>
                      <a:pPr algn="ctr"/>
                      <a:r>
                        <a:rPr lang="en-US" dirty="0">
                          <a:latin typeface="+mj-lt"/>
                        </a:rPr>
                        <a:t>8.7</a:t>
                      </a:r>
                      <a:endParaRPr lang="en-NL" dirty="0">
                        <a:latin typeface="+mj-lt"/>
                      </a:endParaRPr>
                    </a:p>
                  </a:txBody>
                  <a:tcPr/>
                </a:tc>
                <a:tc>
                  <a:txBody>
                    <a:bodyPr/>
                    <a:lstStyle/>
                    <a:p>
                      <a:pPr algn="ctr"/>
                      <a:r>
                        <a:rPr lang="en-US" dirty="0">
                          <a:latin typeface="+mj-lt"/>
                        </a:rPr>
                        <a:t>4.3</a:t>
                      </a:r>
                      <a:endParaRPr lang="en-NL" dirty="0">
                        <a:latin typeface="+mj-lt"/>
                      </a:endParaRPr>
                    </a:p>
                  </a:txBody>
                  <a:tcPr/>
                </a:tc>
                <a:tc>
                  <a:txBody>
                    <a:bodyPr/>
                    <a:lstStyle/>
                    <a:p>
                      <a:pPr algn="ctr"/>
                      <a:r>
                        <a:rPr lang="en-US" dirty="0">
                          <a:latin typeface="+mj-lt"/>
                        </a:rPr>
                        <a:t>…</a:t>
                      </a:r>
                      <a:endParaRPr lang="en-NL" dirty="0">
                        <a:latin typeface="+mj-lt"/>
                      </a:endParaRPr>
                    </a:p>
                  </a:txBody>
                  <a:tcPr/>
                </a:tc>
                <a:extLst>
                  <a:ext uri="{0D108BD9-81ED-4DB2-BD59-A6C34878D82A}">
                    <a16:rowId xmlns:a16="http://schemas.microsoft.com/office/drawing/2014/main" val="2967352206"/>
                  </a:ext>
                </a:extLst>
              </a:tr>
              <a:tr h="370840">
                <a:tc>
                  <a:txBody>
                    <a:bodyPr/>
                    <a:lstStyle/>
                    <a:p>
                      <a:pPr algn="ctr"/>
                      <a:r>
                        <a:rPr lang="en-US" dirty="0">
                          <a:latin typeface="+mj-lt"/>
                        </a:rPr>
                        <a:t>2</a:t>
                      </a:r>
                      <a:endParaRPr lang="en-NL" dirty="0">
                        <a:latin typeface="+mj-lt"/>
                      </a:endParaRPr>
                    </a:p>
                  </a:txBody>
                  <a:tcPr/>
                </a:tc>
                <a:tc>
                  <a:txBody>
                    <a:bodyPr/>
                    <a:lstStyle/>
                    <a:p>
                      <a:pPr algn="ctr"/>
                      <a:r>
                        <a:rPr lang="en-US" dirty="0">
                          <a:latin typeface="+mj-lt"/>
                        </a:rPr>
                        <a:t>50</a:t>
                      </a:r>
                      <a:endParaRPr lang="en-NL" dirty="0">
                        <a:latin typeface="+mj-lt"/>
                      </a:endParaRPr>
                    </a:p>
                  </a:txBody>
                  <a:tcPr/>
                </a:tc>
                <a:tc>
                  <a:txBody>
                    <a:bodyPr/>
                    <a:lstStyle/>
                    <a:p>
                      <a:pPr algn="ctr"/>
                      <a:r>
                        <a:rPr lang="en-US" dirty="0">
                          <a:latin typeface="+mj-lt"/>
                        </a:rPr>
                        <a:t>6.2</a:t>
                      </a:r>
                      <a:endParaRPr lang="en-NL" dirty="0">
                        <a:latin typeface="+mj-lt"/>
                      </a:endParaRPr>
                    </a:p>
                  </a:txBody>
                  <a:tcPr/>
                </a:tc>
                <a:tc>
                  <a:txBody>
                    <a:bodyPr/>
                    <a:lstStyle/>
                    <a:p>
                      <a:pPr algn="ctr"/>
                      <a:r>
                        <a:rPr lang="en-US" dirty="0">
                          <a:latin typeface="+mj-lt"/>
                        </a:rPr>
                        <a:t>12</a:t>
                      </a:r>
                      <a:endParaRPr lang="en-NL" dirty="0">
                        <a:latin typeface="+mj-lt"/>
                      </a:endParaRPr>
                    </a:p>
                  </a:txBody>
                  <a:tcPr/>
                </a:tc>
                <a:tc>
                  <a:txBody>
                    <a:bodyPr/>
                    <a:lstStyle/>
                    <a:p>
                      <a:pPr algn="ctr"/>
                      <a:r>
                        <a:rPr lang="en-US" dirty="0">
                          <a:latin typeface="+mj-lt"/>
                        </a:rPr>
                        <a:t>12</a:t>
                      </a:r>
                      <a:endParaRPr lang="en-NL" dirty="0">
                        <a:latin typeface="+mj-lt"/>
                      </a:endParaRPr>
                    </a:p>
                  </a:txBody>
                  <a:tcPr/>
                </a:tc>
                <a:tc>
                  <a:txBody>
                    <a:bodyPr/>
                    <a:lstStyle/>
                    <a:p>
                      <a:pPr algn="ctr"/>
                      <a:r>
                        <a:rPr lang="en-US" dirty="0">
                          <a:latin typeface="+mj-lt"/>
                        </a:rPr>
                        <a:t>6.2</a:t>
                      </a:r>
                      <a:endParaRPr lang="en-NL" dirty="0">
                        <a:latin typeface="+mj-lt"/>
                      </a:endParaRPr>
                    </a:p>
                  </a:txBody>
                  <a:tcPr/>
                </a:tc>
                <a:tc>
                  <a:txBody>
                    <a:bodyPr/>
                    <a:lstStyle/>
                    <a:p>
                      <a:pPr algn="ctr"/>
                      <a:r>
                        <a:rPr lang="en-US" dirty="0">
                          <a:latin typeface="+mj-lt"/>
                        </a:rPr>
                        <a:t>…</a:t>
                      </a:r>
                      <a:endParaRPr lang="en-NL" dirty="0">
                        <a:latin typeface="+mj-lt"/>
                      </a:endParaRPr>
                    </a:p>
                  </a:txBody>
                  <a:tcPr/>
                </a:tc>
                <a:extLst>
                  <a:ext uri="{0D108BD9-81ED-4DB2-BD59-A6C34878D82A}">
                    <a16:rowId xmlns:a16="http://schemas.microsoft.com/office/drawing/2014/main" val="4154742906"/>
                  </a:ext>
                </a:extLst>
              </a:tr>
              <a:tr h="370840">
                <a:tc>
                  <a:txBody>
                    <a:bodyPr/>
                    <a:lstStyle/>
                    <a:p>
                      <a:pPr algn="ctr"/>
                      <a:r>
                        <a:rPr lang="en-US" dirty="0">
                          <a:latin typeface="+mj-lt"/>
                        </a:rPr>
                        <a:t>3</a:t>
                      </a:r>
                      <a:endParaRPr lang="en-NL" dirty="0">
                        <a:latin typeface="+mj-lt"/>
                      </a:endParaRPr>
                    </a:p>
                  </a:txBody>
                  <a:tcPr/>
                </a:tc>
                <a:tc>
                  <a:txBody>
                    <a:bodyPr/>
                    <a:lstStyle/>
                    <a:p>
                      <a:pPr algn="ctr"/>
                      <a:r>
                        <a:rPr lang="en-US" dirty="0">
                          <a:latin typeface="+mj-lt"/>
                        </a:rPr>
                        <a:t>91</a:t>
                      </a:r>
                      <a:endParaRPr lang="en-NL" dirty="0">
                        <a:latin typeface="+mj-lt"/>
                      </a:endParaRPr>
                    </a:p>
                  </a:txBody>
                  <a:tcPr/>
                </a:tc>
                <a:tc>
                  <a:txBody>
                    <a:bodyPr/>
                    <a:lstStyle/>
                    <a:p>
                      <a:pPr algn="ctr"/>
                      <a:r>
                        <a:rPr lang="en-US" dirty="0">
                          <a:latin typeface="+mj-lt"/>
                        </a:rPr>
                        <a:t>4.3</a:t>
                      </a:r>
                      <a:endParaRPr lang="en-NL" dirty="0">
                        <a:latin typeface="+mj-lt"/>
                      </a:endParaRPr>
                    </a:p>
                  </a:txBody>
                  <a:tcPr/>
                </a:tc>
                <a:tc>
                  <a:txBody>
                    <a:bodyPr/>
                    <a:lstStyle/>
                    <a:p>
                      <a:pPr algn="ctr"/>
                      <a:r>
                        <a:rPr lang="en-US" dirty="0">
                          <a:latin typeface="+mj-lt"/>
                        </a:rPr>
                        <a:t>0</a:t>
                      </a:r>
                      <a:endParaRPr lang="en-NL" dirty="0">
                        <a:latin typeface="+mj-lt"/>
                      </a:endParaRPr>
                    </a:p>
                  </a:txBody>
                  <a:tcPr/>
                </a:tc>
                <a:tc>
                  <a:txBody>
                    <a:bodyPr/>
                    <a:lstStyle/>
                    <a:p>
                      <a:pPr algn="ctr"/>
                      <a:r>
                        <a:rPr lang="en-US" dirty="0">
                          <a:latin typeface="+mj-lt"/>
                        </a:rPr>
                        <a:t>4.3</a:t>
                      </a:r>
                      <a:endParaRPr lang="en-NL" dirty="0">
                        <a:latin typeface="+mj-lt"/>
                      </a:endParaRPr>
                    </a:p>
                  </a:txBody>
                  <a:tcPr/>
                </a:tc>
                <a:tc>
                  <a:txBody>
                    <a:bodyPr/>
                    <a:lstStyle/>
                    <a:p>
                      <a:pPr algn="ctr"/>
                      <a:r>
                        <a:rPr lang="en-US" dirty="0">
                          <a:latin typeface="+mj-lt"/>
                        </a:rPr>
                        <a:t>0</a:t>
                      </a:r>
                      <a:endParaRPr lang="en-NL" dirty="0">
                        <a:latin typeface="+mj-lt"/>
                      </a:endParaRPr>
                    </a:p>
                  </a:txBody>
                  <a:tcPr/>
                </a:tc>
                <a:tc>
                  <a:txBody>
                    <a:bodyPr/>
                    <a:lstStyle/>
                    <a:p>
                      <a:pPr algn="ctr"/>
                      <a:r>
                        <a:rPr lang="en-US" dirty="0">
                          <a:latin typeface="+mj-lt"/>
                        </a:rPr>
                        <a:t>…</a:t>
                      </a:r>
                      <a:endParaRPr lang="en-NL" dirty="0">
                        <a:latin typeface="+mj-lt"/>
                      </a:endParaRPr>
                    </a:p>
                  </a:txBody>
                  <a:tcPr/>
                </a:tc>
                <a:extLst>
                  <a:ext uri="{0D108BD9-81ED-4DB2-BD59-A6C34878D82A}">
                    <a16:rowId xmlns:a16="http://schemas.microsoft.com/office/drawing/2014/main" val="1656378081"/>
                  </a:ext>
                </a:extLst>
              </a:tr>
              <a:tr h="370840">
                <a:tc>
                  <a:txBody>
                    <a:bodyPr/>
                    <a:lstStyle/>
                    <a:p>
                      <a:pPr algn="ctr"/>
                      <a:r>
                        <a:rPr lang="en-US" dirty="0">
                          <a:latin typeface="+mj-lt"/>
                        </a:rPr>
                        <a:t>4</a:t>
                      </a:r>
                      <a:endParaRPr lang="en-NL" dirty="0">
                        <a:latin typeface="+mj-lt"/>
                      </a:endParaRPr>
                    </a:p>
                  </a:txBody>
                  <a:tcPr/>
                </a:tc>
                <a:tc>
                  <a:txBody>
                    <a:bodyPr/>
                    <a:lstStyle/>
                    <a:p>
                      <a:pPr algn="ctr"/>
                      <a:r>
                        <a:rPr lang="en-US" dirty="0">
                          <a:latin typeface="+mj-lt"/>
                        </a:rPr>
                        <a:t>40</a:t>
                      </a:r>
                      <a:endParaRPr lang="en-NL" dirty="0">
                        <a:latin typeface="+mj-lt"/>
                      </a:endParaRPr>
                    </a:p>
                  </a:txBody>
                  <a:tcPr/>
                </a:tc>
                <a:tc>
                  <a:txBody>
                    <a:bodyPr/>
                    <a:lstStyle/>
                    <a:p>
                      <a:pPr algn="ctr"/>
                      <a:r>
                        <a:rPr lang="en-US" dirty="0">
                          <a:latin typeface="+mj-lt"/>
                        </a:rPr>
                        <a:t>36</a:t>
                      </a:r>
                      <a:endParaRPr lang="en-NL" dirty="0">
                        <a:latin typeface="+mj-lt"/>
                      </a:endParaRPr>
                    </a:p>
                  </a:txBody>
                  <a:tcPr/>
                </a:tc>
                <a:tc>
                  <a:txBody>
                    <a:bodyPr/>
                    <a:lstStyle/>
                    <a:p>
                      <a:pPr algn="ctr"/>
                      <a:r>
                        <a:rPr lang="en-US" dirty="0">
                          <a:latin typeface="+mj-lt"/>
                        </a:rPr>
                        <a:t>4</a:t>
                      </a:r>
                      <a:endParaRPr lang="en-NL" dirty="0">
                        <a:latin typeface="+mj-lt"/>
                      </a:endParaRPr>
                    </a:p>
                  </a:txBody>
                  <a:tcPr/>
                </a:tc>
                <a:tc>
                  <a:txBody>
                    <a:bodyPr/>
                    <a:lstStyle/>
                    <a:p>
                      <a:pPr algn="ctr"/>
                      <a:r>
                        <a:rPr lang="en-US" dirty="0">
                          <a:latin typeface="+mj-lt"/>
                        </a:rPr>
                        <a:t>12</a:t>
                      </a:r>
                      <a:endParaRPr lang="en-NL" dirty="0">
                        <a:latin typeface="+mj-lt"/>
                      </a:endParaRPr>
                    </a:p>
                  </a:txBody>
                  <a:tcPr/>
                </a:tc>
                <a:tc>
                  <a:txBody>
                    <a:bodyPr/>
                    <a:lstStyle/>
                    <a:p>
                      <a:pPr algn="ctr"/>
                      <a:r>
                        <a:rPr lang="en-US" dirty="0">
                          <a:latin typeface="+mj-lt"/>
                        </a:rPr>
                        <a:t>4</a:t>
                      </a:r>
                      <a:endParaRPr lang="en-NL" dirty="0">
                        <a:latin typeface="+mj-lt"/>
                      </a:endParaRPr>
                    </a:p>
                  </a:txBody>
                  <a:tcPr/>
                </a:tc>
                <a:tc>
                  <a:txBody>
                    <a:bodyPr/>
                    <a:lstStyle/>
                    <a:p>
                      <a:pPr algn="ctr"/>
                      <a:r>
                        <a:rPr lang="en-US" dirty="0">
                          <a:latin typeface="+mj-lt"/>
                        </a:rPr>
                        <a:t>…</a:t>
                      </a:r>
                      <a:endParaRPr lang="en-NL" dirty="0">
                        <a:latin typeface="+mj-lt"/>
                      </a:endParaRPr>
                    </a:p>
                  </a:txBody>
                  <a:tcPr/>
                </a:tc>
                <a:extLst>
                  <a:ext uri="{0D108BD9-81ED-4DB2-BD59-A6C34878D82A}">
                    <a16:rowId xmlns:a16="http://schemas.microsoft.com/office/drawing/2014/main" val="2885351360"/>
                  </a:ext>
                </a:extLst>
              </a:tr>
              <a:tr h="370840">
                <a:tc>
                  <a:txBody>
                    <a:bodyPr/>
                    <a:lstStyle/>
                    <a:p>
                      <a:pPr algn="ctr"/>
                      <a:r>
                        <a:rPr lang="en-US" dirty="0">
                          <a:latin typeface="+mj-lt"/>
                        </a:rPr>
                        <a:t>5</a:t>
                      </a:r>
                      <a:endParaRPr lang="en-NL" dirty="0">
                        <a:latin typeface="+mj-lt"/>
                      </a:endParaRPr>
                    </a:p>
                  </a:txBody>
                  <a:tcPr/>
                </a:tc>
                <a:tc>
                  <a:txBody>
                    <a:bodyPr/>
                    <a:lstStyle/>
                    <a:p>
                      <a:pPr algn="ctr"/>
                      <a:r>
                        <a:rPr lang="en-US" dirty="0">
                          <a:latin typeface="+mj-lt"/>
                        </a:rPr>
                        <a:t>62</a:t>
                      </a:r>
                      <a:endParaRPr lang="en-NL" dirty="0">
                        <a:latin typeface="+mj-lt"/>
                      </a:endParaRPr>
                    </a:p>
                  </a:txBody>
                  <a:tcPr/>
                </a:tc>
                <a:tc>
                  <a:txBody>
                    <a:bodyPr/>
                    <a:lstStyle/>
                    <a:p>
                      <a:pPr algn="ctr"/>
                      <a:r>
                        <a:rPr lang="en-US" dirty="0">
                          <a:latin typeface="+mj-lt"/>
                        </a:rPr>
                        <a:t>0</a:t>
                      </a:r>
                      <a:endParaRPr lang="en-NL" dirty="0">
                        <a:latin typeface="+mj-lt"/>
                      </a:endParaRPr>
                    </a:p>
                  </a:txBody>
                  <a:tcPr/>
                </a:tc>
                <a:tc>
                  <a:txBody>
                    <a:bodyPr/>
                    <a:lstStyle/>
                    <a:p>
                      <a:pPr algn="ctr"/>
                      <a:r>
                        <a:rPr lang="en-US" dirty="0">
                          <a:latin typeface="+mj-lt"/>
                        </a:rPr>
                        <a:t>3.1</a:t>
                      </a:r>
                      <a:endParaRPr lang="en-NL" dirty="0">
                        <a:latin typeface="+mj-lt"/>
                      </a:endParaRPr>
                    </a:p>
                  </a:txBody>
                  <a:tcPr/>
                </a:tc>
                <a:tc>
                  <a:txBody>
                    <a:bodyPr/>
                    <a:lstStyle/>
                    <a:p>
                      <a:pPr algn="ctr"/>
                      <a:r>
                        <a:rPr lang="en-US" dirty="0">
                          <a:latin typeface="+mj-lt"/>
                        </a:rPr>
                        <a:t>22</a:t>
                      </a:r>
                      <a:endParaRPr lang="en-NL" dirty="0">
                        <a:latin typeface="+mj-lt"/>
                      </a:endParaRPr>
                    </a:p>
                  </a:txBody>
                  <a:tcPr/>
                </a:tc>
                <a:tc>
                  <a:txBody>
                    <a:bodyPr/>
                    <a:lstStyle/>
                    <a:p>
                      <a:pPr algn="ctr"/>
                      <a:r>
                        <a:rPr lang="en-US" dirty="0">
                          <a:latin typeface="+mj-lt"/>
                        </a:rPr>
                        <a:t>6.2</a:t>
                      </a:r>
                      <a:endParaRPr lang="en-NL" dirty="0">
                        <a:latin typeface="+mj-lt"/>
                      </a:endParaRPr>
                    </a:p>
                  </a:txBody>
                  <a:tcPr/>
                </a:tc>
                <a:tc>
                  <a:txBody>
                    <a:bodyPr/>
                    <a:lstStyle/>
                    <a:p>
                      <a:pPr algn="ctr"/>
                      <a:r>
                        <a:rPr lang="en-US" dirty="0">
                          <a:latin typeface="+mj-lt"/>
                        </a:rPr>
                        <a:t>…</a:t>
                      </a:r>
                      <a:endParaRPr lang="en-NL" dirty="0">
                        <a:latin typeface="+mj-lt"/>
                      </a:endParaRPr>
                    </a:p>
                  </a:txBody>
                  <a:tcPr/>
                </a:tc>
                <a:extLst>
                  <a:ext uri="{0D108BD9-81ED-4DB2-BD59-A6C34878D82A}">
                    <a16:rowId xmlns:a16="http://schemas.microsoft.com/office/drawing/2014/main" val="1196002885"/>
                  </a:ext>
                </a:extLst>
              </a:tr>
              <a:tr h="370840">
                <a:tc>
                  <a:txBody>
                    <a:bodyPr/>
                    <a:lstStyle/>
                    <a:p>
                      <a:pPr algn="ctr"/>
                      <a:r>
                        <a:rPr lang="en-US" dirty="0">
                          <a:latin typeface="+mj-lt"/>
                        </a:rPr>
                        <a:t>6</a:t>
                      </a:r>
                      <a:endParaRPr lang="en-NL" dirty="0">
                        <a:latin typeface="+mj-lt"/>
                      </a:endParaRPr>
                    </a:p>
                  </a:txBody>
                  <a:tcPr/>
                </a:tc>
                <a:tc>
                  <a:txBody>
                    <a:bodyPr/>
                    <a:lstStyle/>
                    <a:p>
                      <a:pPr algn="ctr"/>
                      <a:r>
                        <a:rPr lang="en-US" dirty="0">
                          <a:latin typeface="+mj-lt"/>
                        </a:rPr>
                        <a:t>35</a:t>
                      </a:r>
                      <a:endParaRPr lang="en-NL" dirty="0">
                        <a:latin typeface="+mj-lt"/>
                      </a:endParaRPr>
                    </a:p>
                  </a:txBody>
                  <a:tcPr/>
                </a:tc>
                <a:tc>
                  <a:txBody>
                    <a:bodyPr/>
                    <a:lstStyle/>
                    <a:p>
                      <a:pPr algn="ctr"/>
                      <a:r>
                        <a:rPr lang="en-US" dirty="0">
                          <a:latin typeface="+mj-lt"/>
                        </a:rPr>
                        <a:t>35</a:t>
                      </a:r>
                      <a:endParaRPr lang="en-NL" dirty="0">
                        <a:latin typeface="+mj-lt"/>
                      </a:endParaRPr>
                    </a:p>
                  </a:txBody>
                  <a:tcPr/>
                </a:tc>
                <a:tc>
                  <a:txBody>
                    <a:bodyPr/>
                    <a:lstStyle/>
                    <a:p>
                      <a:pPr algn="ctr"/>
                      <a:r>
                        <a:rPr lang="en-US" dirty="0">
                          <a:latin typeface="+mj-lt"/>
                        </a:rPr>
                        <a:t>0</a:t>
                      </a:r>
                      <a:endParaRPr lang="en-NL" dirty="0">
                        <a:latin typeface="+mj-lt"/>
                      </a:endParaRPr>
                    </a:p>
                  </a:txBody>
                  <a:tcPr/>
                </a:tc>
                <a:tc>
                  <a:txBody>
                    <a:bodyPr/>
                    <a:lstStyle/>
                    <a:p>
                      <a:pPr algn="ctr"/>
                      <a:r>
                        <a:rPr lang="en-US" dirty="0">
                          <a:latin typeface="+mj-lt"/>
                        </a:rPr>
                        <a:t>23</a:t>
                      </a:r>
                      <a:endParaRPr lang="en-NL" dirty="0">
                        <a:latin typeface="+mj-lt"/>
                      </a:endParaRPr>
                    </a:p>
                  </a:txBody>
                  <a:tcPr/>
                </a:tc>
                <a:tc>
                  <a:txBody>
                    <a:bodyPr/>
                    <a:lstStyle/>
                    <a:p>
                      <a:pPr algn="ctr"/>
                      <a:r>
                        <a:rPr lang="en-US" dirty="0">
                          <a:latin typeface="+mj-lt"/>
                        </a:rPr>
                        <a:t>7.7</a:t>
                      </a:r>
                      <a:endParaRPr lang="en-NL" dirty="0">
                        <a:latin typeface="+mj-lt"/>
                      </a:endParaRPr>
                    </a:p>
                  </a:txBody>
                  <a:tcPr/>
                </a:tc>
                <a:tc>
                  <a:txBody>
                    <a:bodyPr/>
                    <a:lstStyle/>
                    <a:p>
                      <a:pPr algn="ctr"/>
                      <a:r>
                        <a:rPr lang="en-US" dirty="0">
                          <a:latin typeface="+mj-lt"/>
                        </a:rPr>
                        <a:t>…</a:t>
                      </a:r>
                      <a:endParaRPr lang="en-NL" dirty="0">
                        <a:latin typeface="+mj-lt"/>
                      </a:endParaRPr>
                    </a:p>
                  </a:txBody>
                  <a:tcPr/>
                </a:tc>
                <a:extLst>
                  <a:ext uri="{0D108BD9-81ED-4DB2-BD59-A6C34878D82A}">
                    <a16:rowId xmlns:a16="http://schemas.microsoft.com/office/drawing/2014/main" val="3526861643"/>
                  </a:ext>
                </a:extLst>
              </a:tr>
              <a:tr h="370840">
                <a:tc>
                  <a:txBody>
                    <a:bodyPr/>
                    <a:lstStyle/>
                    <a:p>
                      <a:pPr algn="ctr"/>
                      <a:r>
                        <a:rPr lang="en-US" dirty="0">
                          <a:latin typeface="+mj-lt"/>
                        </a:rPr>
                        <a:t>7</a:t>
                      </a:r>
                      <a:endParaRPr lang="en-NL" dirty="0">
                        <a:latin typeface="+mj-lt"/>
                      </a:endParaRPr>
                    </a:p>
                  </a:txBody>
                  <a:tcPr/>
                </a:tc>
                <a:tc>
                  <a:txBody>
                    <a:bodyPr/>
                    <a:lstStyle/>
                    <a:p>
                      <a:pPr algn="ctr"/>
                      <a:r>
                        <a:rPr lang="en-US" dirty="0">
                          <a:latin typeface="+mj-lt"/>
                        </a:rPr>
                        <a:t>63</a:t>
                      </a:r>
                      <a:endParaRPr lang="en-NL" dirty="0">
                        <a:latin typeface="+mj-lt"/>
                      </a:endParaRPr>
                    </a:p>
                  </a:txBody>
                  <a:tcPr/>
                </a:tc>
                <a:tc>
                  <a:txBody>
                    <a:bodyPr/>
                    <a:lstStyle/>
                    <a:p>
                      <a:pPr algn="ctr"/>
                      <a:r>
                        <a:rPr lang="en-US" dirty="0">
                          <a:latin typeface="+mj-lt"/>
                        </a:rPr>
                        <a:t>16</a:t>
                      </a:r>
                      <a:endParaRPr lang="en-NL" dirty="0">
                        <a:latin typeface="+mj-lt"/>
                      </a:endParaRPr>
                    </a:p>
                  </a:txBody>
                  <a:tcPr/>
                </a:tc>
                <a:tc>
                  <a:txBody>
                    <a:bodyPr/>
                    <a:lstStyle/>
                    <a:p>
                      <a:pPr algn="ctr"/>
                      <a:r>
                        <a:rPr lang="en-US" dirty="0">
                          <a:latin typeface="+mj-lt"/>
                        </a:rPr>
                        <a:t>5.3</a:t>
                      </a:r>
                      <a:endParaRPr lang="en-NL" dirty="0">
                        <a:latin typeface="+mj-lt"/>
                      </a:endParaRPr>
                    </a:p>
                  </a:txBody>
                  <a:tcPr/>
                </a:tc>
                <a:tc>
                  <a:txBody>
                    <a:bodyPr/>
                    <a:lstStyle/>
                    <a:p>
                      <a:pPr algn="ctr"/>
                      <a:r>
                        <a:rPr lang="en-US" dirty="0">
                          <a:latin typeface="+mj-lt"/>
                        </a:rPr>
                        <a:t>11</a:t>
                      </a:r>
                      <a:endParaRPr lang="en-NL" dirty="0">
                        <a:latin typeface="+mj-lt"/>
                      </a:endParaRPr>
                    </a:p>
                  </a:txBody>
                  <a:tcPr/>
                </a:tc>
                <a:tc>
                  <a:txBody>
                    <a:bodyPr/>
                    <a:lstStyle/>
                    <a:p>
                      <a:pPr algn="ctr"/>
                      <a:r>
                        <a:rPr lang="en-US" dirty="0">
                          <a:latin typeface="+mj-lt"/>
                        </a:rPr>
                        <a:t>0</a:t>
                      </a:r>
                      <a:endParaRPr lang="en-NL" dirty="0">
                        <a:latin typeface="+mj-lt"/>
                      </a:endParaRPr>
                    </a:p>
                  </a:txBody>
                  <a:tcPr/>
                </a:tc>
                <a:tc>
                  <a:txBody>
                    <a:bodyPr/>
                    <a:lstStyle/>
                    <a:p>
                      <a:pPr algn="ctr"/>
                      <a:r>
                        <a:rPr lang="en-US" dirty="0">
                          <a:latin typeface="+mj-lt"/>
                        </a:rPr>
                        <a:t>…</a:t>
                      </a:r>
                      <a:endParaRPr lang="en-NL" dirty="0">
                        <a:latin typeface="+mj-lt"/>
                      </a:endParaRPr>
                    </a:p>
                  </a:txBody>
                  <a:tcPr/>
                </a:tc>
                <a:extLst>
                  <a:ext uri="{0D108BD9-81ED-4DB2-BD59-A6C34878D82A}">
                    <a16:rowId xmlns:a16="http://schemas.microsoft.com/office/drawing/2014/main" val="2822314653"/>
                  </a:ext>
                </a:extLst>
              </a:tr>
              <a:tr h="370840">
                <a:tc>
                  <a:txBody>
                    <a:bodyPr/>
                    <a:lstStyle/>
                    <a:p>
                      <a:pPr algn="ctr"/>
                      <a:r>
                        <a:rPr lang="en-US" dirty="0">
                          <a:latin typeface="+mj-lt"/>
                        </a:rPr>
                        <a:t>8</a:t>
                      </a:r>
                      <a:endParaRPr lang="en-NL" dirty="0">
                        <a:latin typeface="+mj-lt"/>
                      </a:endParaRPr>
                    </a:p>
                  </a:txBody>
                  <a:tcPr/>
                </a:tc>
                <a:tc>
                  <a:txBody>
                    <a:bodyPr/>
                    <a:lstStyle/>
                    <a:p>
                      <a:pPr algn="ctr"/>
                      <a:r>
                        <a:rPr lang="en-US" dirty="0">
                          <a:latin typeface="+mj-lt"/>
                        </a:rPr>
                        <a:t>89</a:t>
                      </a:r>
                      <a:endParaRPr lang="en-NL" dirty="0">
                        <a:latin typeface="+mj-lt"/>
                      </a:endParaRPr>
                    </a:p>
                  </a:txBody>
                  <a:tcPr/>
                </a:tc>
                <a:tc>
                  <a:txBody>
                    <a:bodyPr/>
                    <a:lstStyle/>
                    <a:p>
                      <a:pPr algn="ctr"/>
                      <a:r>
                        <a:rPr lang="en-US" dirty="0">
                          <a:latin typeface="+mj-lt"/>
                        </a:rPr>
                        <a:t>0.28</a:t>
                      </a:r>
                      <a:endParaRPr lang="en-NL" dirty="0">
                        <a:latin typeface="+mj-lt"/>
                      </a:endParaRPr>
                    </a:p>
                  </a:txBody>
                  <a:tcPr/>
                </a:tc>
                <a:tc>
                  <a:txBody>
                    <a:bodyPr/>
                    <a:lstStyle/>
                    <a:p>
                      <a:pPr algn="ctr"/>
                      <a:r>
                        <a:rPr lang="en-US" dirty="0">
                          <a:latin typeface="+mj-lt"/>
                        </a:rPr>
                        <a:t>2</a:t>
                      </a:r>
                      <a:endParaRPr lang="en-NL" dirty="0">
                        <a:latin typeface="+mj-lt"/>
                      </a:endParaRPr>
                    </a:p>
                  </a:txBody>
                  <a:tcPr/>
                </a:tc>
                <a:tc>
                  <a:txBody>
                    <a:bodyPr/>
                    <a:lstStyle/>
                    <a:p>
                      <a:pPr algn="ctr"/>
                      <a:r>
                        <a:rPr lang="en-US" dirty="0">
                          <a:latin typeface="+mj-lt"/>
                        </a:rPr>
                        <a:t>7.1</a:t>
                      </a:r>
                      <a:endParaRPr lang="en-NL" dirty="0">
                        <a:latin typeface="+mj-lt"/>
                      </a:endParaRPr>
                    </a:p>
                  </a:txBody>
                  <a:tcPr/>
                </a:tc>
                <a:tc>
                  <a:txBody>
                    <a:bodyPr/>
                    <a:lstStyle/>
                    <a:p>
                      <a:pPr algn="ctr"/>
                      <a:r>
                        <a:rPr lang="en-US" dirty="0">
                          <a:latin typeface="+mj-lt"/>
                        </a:rPr>
                        <a:t>0.7</a:t>
                      </a:r>
                      <a:endParaRPr lang="en-NL" dirty="0">
                        <a:latin typeface="+mj-lt"/>
                      </a:endParaRPr>
                    </a:p>
                  </a:txBody>
                  <a:tcPr/>
                </a:tc>
                <a:tc>
                  <a:txBody>
                    <a:bodyPr/>
                    <a:lstStyle/>
                    <a:p>
                      <a:pPr algn="ctr"/>
                      <a:r>
                        <a:rPr lang="en-US" dirty="0">
                          <a:latin typeface="+mj-lt"/>
                        </a:rPr>
                        <a:t>…</a:t>
                      </a:r>
                      <a:endParaRPr lang="en-NL" dirty="0">
                        <a:latin typeface="+mj-lt"/>
                      </a:endParaRPr>
                    </a:p>
                  </a:txBody>
                  <a:tcPr/>
                </a:tc>
                <a:extLst>
                  <a:ext uri="{0D108BD9-81ED-4DB2-BD59-A6C34878D82A}">
                    <a16:rowId xmlns:a16="http://schemas.microsoft.com/office/drawing/2014/main" val="1030215561"/>
                  </a:ext>
                </a:extLst>
              </a:tr>
              <a:tr h="370840">
                <a:tc>
                  <a:txBody>
                    <a:bodyPr/>
                    <a:lstStyle/>
                    <a:p>
                      <a:pPr algn="ctr"/>
                      <a:r>
                        <a:rPr lang="en-US" dirty="0">
                          <a:latin typeface="+mj-lt"/>
                        </a:rPr>
                        <a:t>9</a:t>
                      </a:r>
                      <a:endParaRPr lang="en-NL" dirty="0">
                        <a:latin typeface="+mj-lt"/>
                      </a:endParaRPr>
                    </a:p>
                  </a:txBody>
                  <a:tcPr/>
                </a:tc>
                <a:tc>
                  <a:txBody>
                    <a:bodyPr/>
                    <a:lstStyle/>
                    <a:p>
                      <a:pPr algn="ctr"/>
                      <a:r>
                        <a:rPr lang="en-US" dirty="0">
                          <a:latin typeface="+mj-lt"/>
                        </a:rPr>
                        <a:t>79</a:t>
                      </a:r>
                      <a:endParaRPr lang="en-NL" dirty="0">
                        <a:latin typeface="+mj-lt"/>
                      </a:endParaRPr>
                    </a:p>
                  </a:txBody>
                  <a:tcPr/>
                </a:tc>
                <a:tc>
                  <a:txBody>
                    <a:bodyPr/>
                    <a:lstStyle/>
                    <a:p>
                      <a:pPr algn="ctr"/>
                      <a:r>
                        <a:rPr lang="en-US" dirty="0">
                          <a:latin typeface="+mj-lt"/>
                        </a:rPr>
                        <a:t>1.9</a:t>
                      </a:r>
                      <a:endParaRPr lang="en-NL" dirty="0">
                        <a:latin typeface="+mj-lt"/>
                      </a:endParaRPr>
                    </a:p>
                  </a:txBody>
                  <a:tcPr/>
                </a:tc>
                <a:tc>
                  <a:txBody>
                    <a:bodyPr/>
                    <a:lstStyle/>
                    <a:p>
                      <a:pPr algn="ctr"/>
                      <a:r>
                        <a:rPr lang="en-US" dirty="0">
                          <a:latin typeface="+mj-lt"/>
                        </a:rPr>
                        <a:t>1</a:t>
                      </a:r>
                      <a:endParaRPr lang="en-NL" dirty="0">
                        <a:latin typeface="+mj-lt"/>
                      </a:endParaRPr>
                    </a:p>
                  </a:txBody>
                  <a:tcPr/>
                </a:tc>
                <a:tc>
                  <a:txBody>
                    <a:bodyPr/>
                    <a:lstStyle/>
                    <a:p>
                      <a:pPr algn="ctr"/>
                      <a:r>
                        <a:rPr lang="en-US" dirty="0">
                          <a:latin typeface="+mj-lt"/>
                        </a:rPr>
                        <a:t>8.8</a:t>
                      </a:r>
                      <a:endParaRPr lang="en-NL" dirty="0">
                        <a:latin typeface="+mj-lt"/>
                      </a:endParaRPr>
                    </a:p>
                  </a:txBody>
                  <a:tcPr/>
                </a:tc>
                <a:tc>
                  <a:txBody>
                    <a:bodyPr/>
                    <a:lstStyle/>
                    <a:p>
                      <a:pPr algn="ctr"/>
                      <a:r>
                        <a:rPr lang="en-US" dirty="0">
                          <a:latin typeface="+mj-lt"/>
                        </a:rPr>
                        <a:t>0.59</a:t>
                      </a:r>
                      <a:endParaRPr lang="en-NL" dirty="0">
                        <a:latin typeface="+mj-lt"/>
                      </a:endParaRPr>
                    </a:p>
                  </a:txBody>
                  <a:tcPr/>
                </a:tc>
                <a:tc>
                  <a:txBody>
                    <a:bodyPr/>
                    <a:lstStyle/>
                    <a:p>
                      <a:pPr algn="ctr"/>
                      <a:r>
                        <a:rPr lang="en-US" dirty="0">
                          <a:latin typeface="+mj-lt"/>
                        </a:rPr>
                        <a:t>…</a:t>
                      </a:r>
                      <a:endParaRPr lang="en-NL" dirty="0">
                        <a:latin typeface="+mj-lt"/>
                      </a:endParaRPr>
                    </a:p>
                  </a:txBody>
                  <a:tcPr/>
                </a:tc>
                <a:extLst>
                  <a:ext uri="{0D108BD9-81ED-4DB2-BD59-A6C34878D82A}">
                    <a16:rowId xmlns:a16="http://schemas.microsoft.com/office/drawing/2014/main" val="1338125217"/>
                  </a:ext>
                </a:extLst>
              </a:tr>
              <a:tr h="370840">
                <a:tc>
                  <a:txBody>
                    <a:bodyPr/>
                    <a:lstStyle/>
                    <a:p>
                      <a:pPr algn="ctr"/>
                      <a:r>
                        <a:rPr lang="en-US" dirty="0">
                          <a:latin typeface="+mj-lt"/>
                        </a:rPr>
                        <a:t>10</a:t>
                      </a:r>
                      <a:endParaRPr lang="en-NL" dirty="0">
                        <a:latin typeface="+mj-lt"/>
                      </a:endParaRPr>
                    </a:p>
                  </a:txBody>
                  <a:tcPr/>
                </a:tc>
                <a:tc>
                  <a:txBody>
                    <a:bodyPr/>
                    <a:lstStyle/>
                    <a:p>
                      <a:pPr algn="ctr"/>
                      <a:r>
                        <a:rPr lang="en-US" dirty="0">
                          <a:latin typeface="+mj-lt"/>
                        </a:rPr>
                        <a:t>96</a:t>
                      </a:r>
                      <a:endParaRPr lang="en-NL" dirty="0">
                        <a:latin typeface="+mj-lt"/>
                      </a:endParaRPr>
                    </a:p>
                  </a:txBody>
                  <a:tcPr/>
                </a:tc>
                <a:tc>
                  <a:txBody>
                    <a:bodyPr/>
                    <a:lstStyle/>
                    <a:p>
                      <a:pPr algn="ctr"/>
                      <a:r>
                        <a:rPr lang="en-US" dirty="0">
                          <a:latin typeface="+mj-lt"/>
                        </a:rPr>
                        <a:t>0.16</a:t>
                      </a:r>
                      <a:endParaRPr lang="en-NL" dirty="0">
                        <a:latin typeface="+mj-lt"/>
                      </a:endParaRPr>
                    </a:p>
                  </a:txBody>
                  <a:tcPr/>
                </a:tc>
                <a:tc>
                  <a:txBody>
                    <a:bodyPr/>
                    <a:lstStyle/>
                    <a:p>
                      <a:pPr algn="ctr"/>
                      <a:r>
                        <a:rPr lang="en-US" dirty="0">
                          <a:latin typeface="+mj-lt"/>
                        </a:rPr>
                        <a:t>0.16</a:t>
                      </a:r>
                      <a:endParaRPr lang="en-NL" dirty="0">
                        <a:latin typeface="+mj-lt"/>
                      </a:endParaRPr>
                    </a:p>
                  </a:txBody>
                  <a:tcPr/>
                </a:tc>
                <a:tc>
                  <a:txBody>
                    <a:bodyPr/>
                    <a:lstStyle/>
                    <a:p>
                      <a:pPr algn="ctr"/>
                      <a:r>
                        <a:rPr lang="en-US" dirty="0">
                          <a:latin typeface="+mj-lt"/>
                        </a:rPr>
                        <a:t>2.5</a:t>
                      </a:r>
                      <a:endParaRPr lang="en-NL" dirty="0">
                        <a:latin typeface="+mj-lt"/>
                      </a:endParaRPr>
                    </a:p>
                  </a:txBody>
                  <a:tcPr/>
                </a:tc>
                <a:tc>
                  <a:txBody>
                    <a:bodyPr/>
                    <a:lstStyle/>
                    <a:p>
                      <a:pPr algn="ctr"/>
                      <a:r>
                        <a:rPr lang="en-US" dirty="0">
                          <a:latin typeface="+mj-lt"/>
                        </a:rPr>
                        <a:t>0.47</a:t>
                      </a:r>
                      <a:endParaRPr lang="en-NL" dirty="0">
                        <a:latin typeface="+mj-lt"/>
                      </a:endParaRPr>
                    </a:p>
                  </a:txBody>
                  <a:tcPr/>
                </a:tc>
                <a:tc>
                  <a:txBody>
                    <a:bodyPr/>
                    <a:lstStyle/>
                    <a:p>
                      <a:pPr algn="ctr"/>
                      <a:r>
                        <a:rPr lang="en-US" dirty="0">
                          <a:latin typeface="+mj-lt"/>
                        </a:rPr>
                        <a:t>…</a:t>
                      </a:r>
                      <a:endParaRPr lang="en-NL" dirty="0">
                        <a:latin typeface="+mj-lt"/>
                      </a:endParaRPr>
                    </a:p>
                  </a:txBody>
                  <a:tcPr/>
                </a:tc>
                <a:extLst>
                  <a:ext uri="{0D108BD9-81ED-4DB2-BD59-A6C34878D82A}">
                    <a16:rowId xmlns:a16="http://schemas.microsoft.com/office/drawing/2014/main" val="1705295280"/>
                  </a:ext>
                </a:extLst>
              </a:tr>
            </a:tbl>
          </a:graphicData>
        </a:graphic>
      </p:graphicFrame>
    </p:spTree>
    <p:extLst>
      <p:ext uri="{BB962C8B-B14F-4D97-AF65-F5344CB8AC3E}">
        <p14:creationId xmlns:p14="http://schemas.microsoft.com/office/powerpoint/2010/main" val="3841560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872E3-52BD-85A5-FD46-BDA5190241C5}"/>
              </a:ext>
            </a:extLst>
          </p:cNvPr>
          <p:cNvSpPr>
            <a:spLocks noGrp="1"/>
          </p:cNvSpPr>
          <p:nvPr>
            <p:ph type="ctrTitle"/>
          </p:nvPr>
        </p:nvSpPr>
        <p:spPr/>
        <p:txBody>
          <a:bodyPr/>
          <a:lstStyle/>
          <a:p>
            <a:r>
              <a:rPr lang="en-US" dirty="0"/>
              <a:t>Thanks for your attention!</a:t>
            </a:r>
            <a:endParaRPr lang="en-NL" dirty="0"/>
          </a:p>
        </p:txBody>
      </p:sp>
      <p:sp>
        <p:nvSpPr>
          <p:cNvPr id="5" name="Title 1">
            <a:extLst>
              <a:ext uri="{FF2B5EF4-FFF2-40B4-BE49-F238E27FC236}">
                <a16:creationId xmlns:a16="http://schemas.microsoft.com/office/drawing/2014/main" id="{79A943ED-8FB9-B1A1-0113-790DA6EC49BA}"/>
              </a:ext>
            </a:extLst>
          </p:cNvPr>
          <p:cNvSpPr txBox="1">
            <a:spLocks/>
          </p:cNvSpPr>
          <p:nvPr/>
        </p:nvSpPr>
        <p:spPr>
          <a:xfrm>
            <a:off x="8087710" y="2619765"/>
            <a:ext cx="4104290" cy="4024798"/>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sz="4000" kern="1200" baseline="0">
                <a:solidFill>
                  <a:schemeClr val="bg1"/>
                </a:solidFill>
                <a:latin typeface="Arial" charset="0"/>
                <a:ea typeface="+mj-ea"/>
                <a:cs typeface="+mj-cs"/>
              </a:defRPr>
            </a:lvl1pPr>
          </a:lstStyle>
          <a:p>
            <a:r>
              <a:rPr lang="en-US" dirty="0"/>
              <a:t>Questions? </a:t>
            </a:r>
            <a:endParaRPr lang="en-NL" dirty="0"/>
          </a:p>
        </p:txBody>
      </p:sp>
    </p:spTree>
    <p:extLst>
      <p:ext uri="{BB962C8B-B14F-4D97-AF65-F5344CB8AC3E}">
        <p14:creationId xmlns:p14="http://schemas.microsoft.com/office/powerpoint/2010/main" val="1147347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6A41DD-0E6C-6171-A4F0-3F3EFBA53981}"/>
              </a:ext>
            </a:extLst>
          </p:cNvPr>
          <p:cNvSpPr>
            <a:spLocks noGrp="1"/>
          </p:cNvSpPr>
          <p:nvPr>
            <p:ph type="sldNum" sz="quarter" idx="12"/>
          </p:nvPr>
        </p:nvSpPr>
        <p:spPr/>
        <p:txBody>
          <a:bodyPr/>
          <a:lstStyle/>
          <a:p>
            <a:fld id="{0A297500-7527-634B-90F4-69D0994C32B4}" type="slidenum">
              <a:rPr lang="nl-NL" smtClean="0"/>
              <a:t>4</a:t>
            </a:fld>
            <a:endParaRPr lang="nl-NL"/>
          </a:p>
        </p:txBody>
      </p:sp>
      <p:sp>
        <p:nvSpPr>
          <p:cNvPr id="4" name="Title 3">
            <a:extLst>
              <a:ext uri="{FF2B5EF4-FFF2-40B4-BE49-F238E27FC236}">
                <a16:creationId xmlns:a16="http://schemas.microsoft.com/office/drawing/2014/main" id="{A530AC25-EA2D-F4C2-1BC9-D42F0F7182F1}"/>
              </a:ext>
            </a:extLst>
          </p:cNvPr>
          <p:cNvSpPr>
            <a:spLocks noGrp="1"/>
          </p:cNvSpPr>
          <p:nvPr>
            <p:ph type="title"/>
          </p:nvPr>
        </p:nvSpPr>
        <p:spPr/>
        <p:txBody>
          <a:bodyPr/>
          <a:lstStyle/>
          <a:p>
            <a:r>
              <a:rPr lang="en-US" dirty="0"/>
              <a:t>Datasets</a:t>
            </a:r>
            <a:endParaRPr lang="en-NL" dirty="0"/>
          </a:p>
        </p:txBody>
      </p:sp>
      <p:graphicFrame>
        <p:nvGraphicFramePr>
          <p:cNvPr id="5" name="Table 8">
            <a:extLst>
              <a:ext uri="{FF2B5EF4-FFF2-40B4-BE49-F238E27FC236}">
                <a16:creationId xmlns:a16="http://schemas.microsoft.com/office/drawing/2014/main" id="{07048B52-A42E-CF91-C383-E2115EB3F88B}"/>
              </a:ext>
            </a:extLst>
          </p:cNvPr>
          <p:cNvGraphicFramePr>
            <a:graphicFrameLocks noGrp="1"/>
          </p:cNvGraphicFramePr>
          <p:nvPr>
            <p:ph idx="1"/>
            <p:extLst>
              <p:ext uri="{D42A27DB-BD31-4B8C-83A1-F6EECF244321}">
                <p14:modId xmlns:p14="http://schemas.microsoft.com/office/powerpoint/2010/main" val="1620137886"/>
              </p:ext>
            </p:extLst>
          </p:nvPr>
        </p:nvGraphicFramePr>
        <p:xfrm>
          <a:off x="576263" y="1655763"/>
          <a:ext cx="11159333" cy="4153446"/>
        </p:xfrm>
        <a:graphic>
          <a:graphicData uri="http://schemas.openxmlformats.org/drawingml/2006/table">
            <a:tbl>
              <a:tblPr firstRow="1" bandRow="1">
                <a:tableStyleId>{5C22544A-7EE6-4342-B048-85BDC9FD1C3A}</a:tableStyleId>
              </a:tblPr>
              <a:tblGrid>
                <a:gridCol w="2258330">
                  <a:extLst>
                    <a:ext uri="{9D8B030D-6E8A-4147-A177-3AD203B41FA5}">
                      <a16:colId xmlns:a16="http://schemas.microsoft.com/office/drawing/2014/main" val="462085407"/>
                    </a:ext>
                  </a:extLst>
                </a:gridCol>
                <a:gridCol w="2258330">
                  <a:extLst>
                    <a:ext uri="{9D8B030D-6E8A-4147-A177-3AD203B41FA5}">
                      <a16:colId xmlns:a16="http://schemas.microsoft.com/office/drawing/2014/main" val="3625874669"/>
                    </a:ext>
                  </a:extLst>
                </a:gridCol>
                <a:gridCol w="2258330">
                  <a:extLst>
                    <a:ext uri="{9D8B030D-6E8A-4147-A177-3AD203B41FA5}">
                      <a16:colId xmlns:a16="http://schemas.microsoft.com/office/drawing/2014/main" val="2490270459"/>
                    </a:ext>
                  </a:extLst>
                </a:gridCol>
                <a:gridCol w="2258330">
                  <a:extLst>
                    <a:ext uri="{9D8B030D-6E8A-4147-A177-3AD203B41FA5}">
                      <a16:colId xmlns:a16="http://schemas.microsoft.com/office/drawing/2014/main" val="2217293500"/>
                    </a:ext>
                  </a:extLst>
                </a:gridCol>
                <a:gridCol w="2126013">
                  <a:extLst>
                    <a:ext uri="{9D8B030D-6E8A-4147-A177-3AD203B41FA5}">
                      <a16:colId xmlns:a16="http://schemas.microsoft.com/office/drawing/2014/main" val="2510869274"/>
                    </a:ext>
                  </a:extLst>
                </a:gridCol>
              </a:tblGrid>
              <a:tr h="337925">
                <a:tc>
                  <a:txBody>
                    <a:bodyPr/>
                    <a:lstStyle/>
                    <a:p>
                      <a:pPr algn="ctr"/>
                      <a:r>
                        <a:rPr lang="en-US" b="0" dirty="0">
                          <a:latin typeface="Arial "/>
                        </a:rPr>
                        <a:t>Dataset Name</a:t>
                      </a:r>
                      <a:endParaRPr lang="en-NL" b="0" dirty="0">
                        <a:latin typeface="Arial "/>
                      </a:endParaRPr>
                    </a:p>
                  </a:txBody>
                  <a:tcPr/>
                </a:tc>
                <a:tc>
                  <a:txBody>
                    <a:bodyPr/>
                    <a:lstStyle/>
                    <a:p>
                      <a:pPr algn="ctr"/>
                      <a:r>
                        <a:rPr lang="en-US" b="0" dirty="0">
                          <a:latin typeface="Arial "/>
                        </a:rPr>
                        <a:t>No. of Images </a:t>
                      </a:r>
                      <a:endParaRPr lang="en-NL" b="0" dirty="0">
                        <a:latin typeface="Arial "/>
                      </a:endParaRPr>
                    </a:p>
                  </a:txBody>
                  <a:tcPr/>
                </a:tc>
                <a:tc>
                  <a:txBody>
                    <a:bodyPr/>
                    <a:lstStyle/>
                    <a:p>
                      <a:pPr algn="ctr"/>
                      <a:r>
                        <a:rPr lang="en-US" b="0" dirty="0">
                          <a:latin typeface="Arial "/>
                        </a:rPr>
                        <a:t>No. of Classes</a:t>
                      </a:r>
                      <a:endParaRPr lang="en-NL" b="0" dirty="0">
                        <a:latin typeface="Arial "/>
                      </a:endParaRPr>
                    </a:p>
                  </a:txBody>
                  <a:tcPr/>
                </a:tc>
                <a:tc>
                  <a:txBody>
                    <a:bodyPr/>
                    <a:lstStyle/>
                    <a:p>
                      <a:pPr algn="ctr"/>
                      <a:r>
                        <a:rPr lang="en-US" b="0" dirty="0">
                          <a:latin typeface="Arial "/>
                        </a:rPr>
                        <a:t>Resolution</a:t>
                      </a:r>
                      <a:endParaRPr lang="en-NL" b="0" dirty="0">
                        <a:latin typeface="Arial "/>
                      </a:endParaRPr>
                    </a:p>
                  </a:txBody>
                  <a:tcPr/>
                </a:tc>
                <a:tc>
                  <a:txBody>
                    <a:bodyPr/>
                    <a:lstStyle/>
                    <a:p>
                      <a:pPr algn="ctr"/>
                      <a:r>
                        <a:rPr lang="en-US" b="0" dirty="0">
                          <a:latin typeface="Arial "/>
                        </a:rPr>
                        <a:t>Reference</a:t>
                      </a:r>
                      <a:endParaRPr lang="en-NL" b="0" dirty="0">
                        <a:latin typeface="Arial "/>
                      </a:endParaRPr>
                    </a:p>
                  </a:txBody>
                  <a:tcPr/>
                </a:tc>
                <a:extLst>
                  <a:ext uri="{0D108BD9-81ED-4DB2-BD59-A6C34878D82A}">
                    <a16:rowId xmlns:a16="http://schemas.microsoft.com/office/drawing/2014/main" val="146257418"/>
                  </a:ext>
                </a:extLst>
              </a:tr>
              <a:tr h="8931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Arial "/>
                          <a:cs typeface="Arial"/>
                        </a:rPr>
                        <a:t>Fruits &amp; Vegetables Image Recognition Dataset  </a:t>
                      </a:r>
                      <a:endParaRPr lang="en-US" sz="1800" b="0" dirty="0">
                        <a:solidFill>
                          <a:srgbClr val="0070C0"/>
                        </a:solidFill>
                        <a:latin typeface="Arial "/>
                        <a:cs typeface="Arial" charset="0"/>
                      </a:endParaRPr>
                    </a:p>
                  </a:txBody>
                  <a:tcPr/>
                </a:tc>
                <a:tc>
                  <a:txBody>
                    <a:bodyPr/>
                    <a:lstStyle/>
                    <a:p>
                      <a:pPr algn="ctr"/>
                      <a:r>
                        <a:rPr lang="en-US" sz="1800" b="0" kern="1200" dirty="0">
                          <a:solidFill>
                            <a:srgbClr val="0070C0"/>
                          </a:solidFill>
                          <a:latin typeface="Arial "/>
                          <a:ea typeface="+mn-ea"/>
                          <a:cs typeface="Arial"/>
                        </a:rPr>
                        <a:t>3825</a:t>
                      </a:r>
                      <a:endParaRPr lang="en-NL" sz="1800" b="0" kern="1200" dirty="0">
                        <a:solidFill>
                          <a:srgbClr val="0070C0"/>
                        </a:solidFill>
                        <a:latin typeface="Arial "/>
                        <a:ea typeface="+mn-ea"/>
                        <a:cs typeface="Arial"/>
                      </a:endParaRPr>
                    </a:p>
                  </a:txBody>
                  <a:tcPr/>
                </a:tc>
                <a:tc>
                  <a:txBody>
                    <a:bodyPr/>
                    <a:lstStyle/>
                    <a:p>
                      <a:pPr algn="ctr"/>
                      <a:r>
                        <a:rPr lang="en-US" sz="1800" b="0" kern="1200" dirty="0">
                          <a:solidFill>
                            <a:srgbClr val="0070C0"/>
                          </a:solidFill>
                          <a:latin typeface="Arial "/>
                          <a:ea typeface="+mn-ea"/>
                          <a:cs typeface="Arial"/>
                        </a:rPr>
                        <a:t>36</a:t>
                      </a:r>
                      <a:endParaRPr lang="en-NL" sz="1800" b="0" kern="1200" dirty="0">
                        <a:solidFill>
                          <a:srgbClr val="0070C0"/>
                        </a:solidFill>
                        <a:latin typeface="Arial "/>
                        <a:ea typeface="+mn-ea"/>
                        <a:cs typeface="Arial"/>
                      </a:endParaRPr>
                    </a:p>
                  </a:txBody>
                  <a:tcPr/>
                </a:tc>
                <a:tc>
                  <a:txBody>
                    <a:bodyPr/>
                    <a:lstStyle/>
                    <a:p>
                      <a:pPr algn="ctr"/>
                      <a:r>
                        <a:rPr lang="en-US" sz="1800" b="0" kern="1200" dirty="0">
                          <a:solidFill>
                            <a:srgbClr val="0070C0"/>
                          </a:solidFill>
                          <a:latin typeface="Arial "/>
                          <a:ea typeface="+mn-ea"/>
                          <a:cs typeface="Arial"/>
                        </a:rPr>
                        <a:t>224*224</a:t>
                      </a:r>
                      <a:endParaRPr lang="en-NL" sz="1800" b="0" kern="1200" dirty="0">
                        <a:solidFill>
                          <a:srgbClr val="0070C0"/>
                        </a:solidFill>
                        <a:latin typeface="Arial "/>
                        <a:ea typeface="+mn-ea"/>
                        <a:cs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rgbClr val="0070C0"/>
                          </a:solidFill>
                          <a:latin typeface="Arial "/>
                          <a:ea typeface="+mn-ea"/>
                          <a:cs typeface="Arial"/>
                        </a:rPr>
                        <a:t>https://www.kaggle.com/code/liansnjambi/fruit-vegetables-detection-and-recognition</a:t>
                      </a:r>
                    </a:p>
                    <a:p>
                      <a:endParaRPr lang="en-NL" sz="1400" b="0" kern="1200" dirty="0">
                        <a:solidFill>
                          <a:srgbClr val="0070C0"/>
                        </a:solidFill>
                        <a:latin typeface="Arial "/>
                        <a:ea typeface="+mn-ea"/>
                        <a:cs typeface="Arial"/>
                      </a:endParaRPr>
                    </a:p>
                  </a:txBody>
                  <a:tcPr/>
                </a:tc>
                <a:extLst>
                  <a:ext uri="{0D108BD9-81ED-4DB2-BD59-A6C34878D82A}">
                    <a16:rowId xmlns:a16="http://schemas.microsoft.com/office/drawing/2014/main" val="2761246013"/>
                  </a:ext>
                </a:extLst>
              </a:tr>
              <a:tr h="872973">
                <a:tc>
                  <a:txBody>
                    <a:bodyPr/>
                    <a:lstStyle/>
                    <a:p>
                      <a:r>
                        <a:rPr lang="en-US" sz="1800" b="0" kern="1200" dirty="0">
                          <a:solidFill>
                            <a:srgbClr val="0070C0"/>
                          </a:solidFill>
                          <a:latin typeface="Arial "/>
                          <a:ea typeface="+mn-ea"/>
                          <a:cs typeface="Arial"/>
                        </a:rPr>
                        <a:t>Green</a:t>
                      </a:r>
                      <a:r>
                        <a:rPr lang="en-US" sz="1800" b="0" dirty="0">
                          <a:solidFill>
                            <a:srgbClr val="0070C0"/>
                          </a:solidFill>
                          <a:latin typeface="Arial "/>
                          <a:cs typeface="Arial"/>
                        </a:rPr>
                        <a:t> Finder Dataset</a:t>
                      </a:r>
                      <a:endParaRPr lang="en-NL" b="0" dirty="0">
                        <a:latin typeface="Arial "/>
                      </a:endParaRPr>
                    </a:p>
                  </a:txBody>
                  <a:tcPr/>
                </a:tc>
                <a:tc>
                  <a:txBody>
                    <a:bodyPr/>
                    <a:lstStyle/>
                    <a:p>
                      <a:pPr algn="ctr"/>
                      <a:r>
                        <a:rPr lang="en-US" sz="1800" b="0" kern="1200" dirty="0">
                          <a:solidFill>
                            <a:srgbClr val="0070C0"/>
                          </a:solidFill>
                          <a:latin typeface="Arial "/>
                          <a:ea typeface="+mn-ea"/>
                          <a:cs typeface="Arial"/>
                        </a:rPr>
                        <a:t>94045</a:t>
                      </a:r>
                      <a:endParaRPr lang="en-NL" sz="1800" b="0" kern="1200" dirty="0">
                        <a:solidFill>
                          <a:srgbClr val="0070C0"/>
                        </a:solidFill>
                        <a:latin typeface="Arial "/>
                        <a:ea typeface="+mn-ea"/>
                        <a:cs typeface="Arial"/>
                      </a:endParaRPr>
                    </a:p>
                  </a:txBody>
                  <a:tcPr/>
                </a:tc>
                <a:tc>
                  <a:txBody>
                    <a:bodyPr/>
                    <a:lstStyle/>
                    <a:p>
                      <a:pPr algn="ctr"/>
                      <a:r>
                        <a:rPr lang="en-US" sz="1800" b="0" kern="1200" dirty="0">
                          <a:solidFill>
                            <a:srgbClr val="0070C0"/>
                          </a:solidFill>
                          <a:latin typeface="Arial "/>
                          <a:ea typeface="+mn-ea"/>
                          <a:cs typeface="Arial"/>
                        </a:rPr>
                        <a:t>116</a:t>
                      </a:r>
                      <a:endParaRPr lang="en-NL" sz="1800" b="0" kern="1200" dirty="0">
                        <a:solidFill>
                          <a:srgbClr val="0070C0"/>
                        </a:solidFill>
                        <a:latin typeface="Arial "/>
                        <a:ea typeface="+mn-ea"/>
                        <a:cs typeface="Arial"/>
                      </a:endParaRPr>
                    </a:p>
                  </a:txBody>
                  <a:tcPr/>
                </a:tc>
                <a:tc>
                  <a:txBody>
                    <a:bodyPr/>
                    <a:lstStyle/>
                    <a:p>
                      <a:pPr algn="ctr"/>
                      <a:r>
                        <a:rPr lang="en-US" sz="1800" b="0" kern="1200" dirty="0">
                          <a:solidFill>
                            <a:srgbClr val="0070C0"/>
                          </a:solidFill>
                          <a:latin typeface="Arial "/>
                          <a:ea typeface="+mn-ea"/>
                          <a:cs typeface="Arial"/>
                        </a:rPr>
                        <a:t>100*100</a:t>
                      </a:r>
                      <a:endParaRPr lang="en-NL" sz="1800" b="0" kern="1200" dirty="0">
                        <a:solidFill>
                          <a:srgbClr val="0070C0"/>
                        </a:solidFill>
                        <a:latin typeface="Arial "/>
                        <a:ea typeface="+mn-ea"/>
                        <a:cs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rgbClr val="0070C0"/>
                          </a:solidFill>
                          <a:latin typeface="Arial "/>
                          <a:ea typeface="+mn-ea"/>
                          <a:cs typeface="Arial"/>
                        </a:rPr>
                        <a:t>https://www.kaggle.com/datasets/tobiek/green-finder</a:t>
                      </a:r>
                    </a:p>
                    <a:p>
                      <a:endParaRPr lang="en-NL" sz="1400" b="0" kern="1200" dirty="0">
                        <a:solidFill>
                          <a:srgbClr val="0070C0"/>
                        </a:solidFill>
                        <a:latin typeface="Arial "/>
                        <a:ea typeface="+mn-ea"/>
                        <a:cs typeface="Arial"/>
                      </a:endParaRPr>
                    </a:p>
                  </a:txBody>
                  <a:tcPr/>
                </a:tc>
                <a:extLst>
                  <a:ext uri="{0D108BD9-81ED-4DB2-BD59-A6C34878D82A}">
                    <a16:rowId xmlns:a16="http://schemas.microsoft.com/office/drawing/2014/main" val="1340857331"/>
                  </a:ext>
                </a:extLst>
              </a:tr>
              <a:tr h="910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Arial "/>
                          <a:cs typeface="Arial"/>
                        </a:rPr>
                        <a:t>Vegetable Image Dataset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0C0"/>
                          </a:solidFill>
                          <a:latin typeface="Arial "/>
                          <a:ea typeface="+mn-ea"/>
                          <a:cs typeface="Arial"/>
                        </a:rPr>
                        <a:t>21000</a:t>
                      </a:r>
                      <a:endParaRPr lang="en-NL" sz="1800" b="0" kern="1200" dirty="0">
                        <a:solidFill>
                          <a:srgbClr val="0070C0"/>
                        </a:solidFill>
                        <a:latin typeface="Arial "/>
                        <a:ea typeface="+mn-ea"/>
                        <a:cs typeface="Arial"/>
                      </a:endParaRPr>
                    </a:p>
                  </a:txBody>
                  <a:tcPr/>
                </a:tc>
                <a:tc>
                  <a:txBody>
                    <a:bodyPr/>
                    <a:lstStyle/>
                    <a:p>
                      <a:pPr algn="ctr"/>
                      <a:r>
                        <a:rPr lang="en-US" sz="1800" b="0" kern="1200" dirty="0">
                          <a:solidFill>
                            <a:srgbClr val="0070C0"/>
                          </a:solidFill>
                          <a:latin typeface="Arial "/>
                          <a:ea typeface="+mn-ea"/>
                          <a:cs typeface="Arial"/>
                        </a:rPr>
                        <a:t>15</a:t>
                      </a:r>
                      <a:endParaRPr lang="en-NL" sz="1800" b="0" kern="1200" dirty="0">
                        <a:solidFill>
                          <a:srgbClr val="0070C0"/>
                        </a:solidFill>
                        <a:latin typeface="Arial "/>
                        <a:ea typeface="+mn-ea"/>
                        <a:cs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0C0"/>
                          </a:solidFill>
                          <a:latin typeface="Arial "/>
                          <a:ea typeface="+mn-ea"/>
                          <a:cs typeface="Arial"/>
                        </a:rPr>
                        <a:t>224*224</a:t>
                      </a:r>
                      <a:endParaRPr lang="en-NL" sz="1800" b="0" kern="1200" dirty="0">
                        <a:solidFill>
                          <a:srgbClr val="0070C0"/>
                        </a:solidFill>
                        <a:latin typeface="Arial "/>
                        <a:ea typeface="+mn-ea"/>
                        <a:cs typeface="Arial"/>
                      </a:endParaRPr>
                    </a:p>
                    <a:p>
                      <a:pPr algn="ctr"/>
                      <a:endParaRPr lang="en-NL" sz="1800" b="0" kern="1200" dirty="0">
                        <a:solidFill>
                          <a:srgbClr val="0070C0"/>
                        </a:solidFill>
                        <a:latin typeface="Arial "/>
                        <a:ea typeface="+mn-ea"/>
                        <a:cs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rgbClr val="0070C0"/>
                          </a:solidFill>
                          <a:latin typeface="Arial "/>
                          <a:ea typeface="+mn-ea"/>
                          <a:cs typeface="Arial"/>
                        </a:rPr>
                        <a:t>https://www.kaggle.com/datasets/misrakahmed/vegetable-image-dataset</a:t>
                      </a:r>
                    </a:p>
                    <a:p>
                      <a:endParaRPr lang="en-NL" sz="1400" b="0" kern="1200" dirty="0">
                        <a:solidFill>
                          <a:srgbClr val="0070C0"/>
                        </a:solidFill>
                        <a:latin typeface="Arial "/>
                        <a:ea typeface="+mn-ea"/>
                        <a:cs typeface="Arial"/>
                      </a:endParaRPr>
                    </a:p>
                  </a:txBody>
                  <a:tcPr/>
                </a:tc>
                <a:extLst>
                  <a:ext uri="{0D108BD9-81ED-4DB2-BD59-A6C34878D82A}">
                    <a16:rowId xmlns:a16="http://schemas.microsoft.com/office/drawing/2014/main" val="985002460"/>
                  </a:ext>
                </a:extLst>
              </a:tr>
              <a:tr h="739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70C0"/>
                          </a:solidFill>
                          <a:latin typeface="Arial "/>
                          <a:cs typeface="Arial"/>
                        </a:rPr>
                        <a:t>Fruits 360</a:t>
                      </a:r>
                    </a:p>
                  </a:txBody>
                  <a:tcPr/>
                </a:tc>
                <a:tc>
                  <a:txBody>
                    <a:bodyPr/>
                    <a:lstStyle/>
                    <a:p>
                      <a:pPr marL="0" algn="ctr" defTabSz="914400" rtl="0" eaLnBrk="1" latinLnBrk="0" hangingPunct="1"/>
                      <a:r>
                        <a:rPr lang="en-US" sz="1800" b="0" kern="1200" dirty="0">
                          <a:solidFill>
                            <a:srgbClr val="0070C0"/>
                          </a:solidFill>
                          <a:latin typeface="Arial "/>
                          <a:ea typeface="+mn-ea"/>
                          <a:cs typeface="Arial"/>
                        </a:rPr>
                        <a:t>90380</a:t>
                      </a:r>
                      <a:endParaRPr lang="en-NL" sz="1800" b="0" kern="1200" dirty="0">
                        <a:solidFill>
                          <a:srgbClr val="0070C0"/>
                        </a:solidFill>
                        <a:latin typeface="Arial "/>
                        <a:ea typeface="+mn-ea"/>
                        <a:cs typeface="Arial"/>
                      </a:endParaRPr>
                    </a:p>
                  </a:txBody>
                  <a:tcPr/>
                </a:tc>
                <a:tc>
                  <a:txBody>
                    <a:bodyPr/>
                    <a:lstStyle/>
                    <a:p>
                      <a:pPr algn="ctr"/>
                      <a:r>
                        <a:rPr lang="en-US" sz="1800" b="0" kern="1200" dirty="0">
                          <a:solidFill>
                            <a:srgbClr val="0070C0"/>
                          </a:solidFill>
                          <a:latin typeface="Arial "/>
                          <a:ea typeface="+mn-ea"/>
                          <a:cs typeface="Arial"/>
                        </a:rPr>
                        <a:t>131</a:t>
                      </a:r>
                      <a:endParaRPr lang="en-NL" sz="1800" b="0" kern="1200" dirty="0">
                        <a:solidFill>
                          <a:srgbClr val="0070C0"/>
                        </a:solidFill>
                        <a:latin typeface="Arial "/>
                        <a:ea typeface="+mn-ea"/>
                        <a:cs typeface="Arial"/>
                      </a:endParaRPr>
                    </a:p>
                  </a:txBody>
                  <a:tcPr/>
                </a:tc>
                <a:tc>
                  <a:txBody>
                    <a:bodyPr/>
                    <a:lstStyle/>
                    <a:p>
                      <a:pPr algn="ctr"/>
                      <a:r>
                        <a:rPr lang="en-US" sz="1800" b="0" kern="1200" dirty="0">
                          <a:solidFill>
                            <a:srgbClr val="0070C0"/>
                          </a:solidFill>
                          <a:latin typeface="Arial "/>
                          <a:ea typeface="+mn-ea"/>
                          <a:cs typeface="Arial"/>
                        </a:rPr>
                        <a:t>100*100</a:t>
                      </a:r>
                      <a:endParaRPr lang="en-NL" sz="1800" b="0" kern="1200" dirty="0">
                        <a:solidFill>
                          <a:srgbClr val="0070C0"/>
                        </a:solidFill>
                        <a:latin typeface="Arial "/>
                        <a:ea typeface="+mn-ea"/>
                        <a:cs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a:solidFill>
                            <a:srgbClr val="0070C0"/>
                          </a:solidFill>
                          <a:latin typeface="Arial "/>
                          <a:ea typeface="+mn-ea"/>
                          <a:cs typeface="Arial"/>
                        </a:rPr>
                        <a:t>https://www.kaggle.com/datasets/moltean/fruits</a:t>
                      </a:r>
                    </a:p>
                    <a:p>
                      <a:endParaRPr lang="en-NL" sz="1400" b="0" kern="1200" dirty="0">
                        <a:solidFill>
                          <a:srgbClr val="0070C0"/>
                        </a:solidFill>
                        <a:latin typeface="Arial "/>
                        <a:ea typeface="+mn-ea"/>
                        <a:cs typeface="Arial"/>
                      </a:endParaRPr>
                    </a:p>
                  </a:txBody>
                  <a:tcPr/>
                </a:tc>
                <a:extLst>
                  <a:ext uri="{0D108BD9-81ED-4DB2-BD59-A6C34878D82A}">
                    <a16:rowId xmlns:a16="http://schemas.microsoft.com/office/drawing/2014/main" val="565391182"/>
                  </a:ext>
                </a:extLst>
              </a:tr>
            </a:tbl>
          </a:graphicData>
        </a:graphic>
      </p:graphicFrame>
    </p:spTree>
    <p:extLst>
      <p:ext uri="{BB962C8B-B14F-4D97-AF65-F5344CB8AC3E}">
        <p14:creationId xmlns:p14="http://schemas.microsoft.com/office/powerpoint/2010/main" val="3638975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61440A-418F-D68B-421B-523475EAC015}"/>
              </a:ext>
            </a:extLst>
          </p:cNvPr>
          <p:cNvSpPr>
            <a:spLocks noGrp="1"/>
          </p:cNvSpPr>
          <p:nvPr>
            <p:ph idx="1"/>
          </p:nvPr>
        </p:nvSpPr>
        <p:spPr>
          <a:xfrm>
            <a:off x="576000" y="1656000"/>
            <a:ext cx="6282000" cy="4464000"/>
          </a:xfrm>
        </p:spPr>
        <p:txBody>
          <a:bodyPr/>
          <a:lstStyle/>
          <a:p>
            <a:pPr marL="0" indent="0">
              <a:buNone/>
            </a:pPr>
            <a:r>
              <a:rPr lang="en-US" sz="2800" b="1" dirty="0"/>
              <a:t>NEVO Online </a:t>
            </a:r>
          </a:p>
          <a:p>
            <a:r>
              <a:rPr lang="en-US" dirty="0"/>
              <a:t>Energy data and approximately 130 nutrients for 2207 foods</a:t>
            </a:r>
          </a:p>
          <a:p>
            <a:r>
              <a:rPr lang="en-US" dirty="0"/>
              <a:t>To search, Select nutrients, View and compare, View product details, Export</a:t>
            </a:r>
          </a:p>
          <a:p>
            <a:r>
              <a:rPr lang="en-US" dirty="0"/>
              <a:t>https://www.rivm.nl/nederlands-voedingsstoffenbestand/nevo-online</a:t>
            </a:r>
          </a:p>
        </p:txBody>
      </p:sp>
      <p:sp>
        <p:nvSpPr>
          <p:cNvPr id="3" name="Slide Number Placeholder 2">
            <a:extLst>
              <a:ext uri="{FF2B5EF4-FFF2-40B4-BE49-F238E27FC236}">
                <a16:creationId xmlns:a16="http://schemas.microsoft.com/office/drawing/2014/main" id="{A065F2B1-F12B-53EF-B987-4D34F4617A24}"/>
              </a:ext>
            </a:extLst>
          </p:cNvPr>
          <p:cNvSpPr>
            <a:spLocks noGrp="1"/>
          </p:cNvSpPr>
          <p:nvPr>
            <p:ph type="sldNum" sz="quarter" idx="12"/>
          </p:nvPr>
        </p:nvSpPr>
        <p:spPr/>
        <p:txBody>
          <a:bodyPr/>
          <a:lstStyle/>
          <a:p>
            <a:fld id="{0A297500-7527-634B-90F4-69D0994C32B4}" type="slidenum">
              <a:rPr lang="nl-NL" smtClean="0"/>
              <a:t>5</a:t>
            </a:fld>
            <a:endParaRPr lang="nl-NL"/>
          </a:p>
        </p:txBody>
      </p:sp>
      <p:sp>
        <p:nvSpPr>
          <p:cNvPr id="4" name="Title 3">
            <a:extLst>
              <a:ext uri="{FF2B5EF4-FFF2-40B4-BE49-F238E27FC236}">
                <a16:creationId xmlns:a16="http://schemas.microsoft.com/office/drawing/2014/main" id="{BD5449E0-DC91-E7D0-F8B2-9660BFDBF9F8}"/>
              </a:ext>
            </a:extLst>
          </p:cNvPr>
          <p:cNvSpPr>
            <a:spLocks noGrp="1"/>
          </p:cNvSpPr>
          <p:nvPr>
            <p:ph type="title"/>
          </p:nvPr>
        </p:nvSpPr>
        <p:spPr/>
        <p:txBody>
          <a:bodyPr/>
          <a:lstStyle/>
          <a:p>
            <a:r>
              <a:rPr lang="en-US" dirty="0"/>
              <a:t>The Nutrition Dataset</a:t>
            </a:r>
            <a:endParaRPr lang="en-NL" dirty="0"/>
          </a:p>
        </p:txBody>
      </p:sp>
      <p:pic>
        <p:nvPicPr>
          <p:cNvPr id="5" name="Picture 4">
            <a:extLst>
              <a:ext uri="{FF2B5EF4-FFF2-40B4-BE49-F238E27FC236}">
                <a16:creationId xmlns:a16="http://schemas.microsoft.com/office/drawing/2014/main" id="{7B469730-2AA9-2DED-2520-92E43EC53687}"/>
              </a:ext>
            </a:extLst>
          </p:cNvPr>
          <p:cNvPicPr>
            <a:picLocks noChangeAspect="1"/>
          </p:cNvPicPr>
          <p:nvPr/>
        </p:nvPicPr>
        <p:blipFill>
          <a:blip r:embed="rId2"/>
          <a:stretch>
            <a:fillRect/>
          </a:stretch>
        </p:blipFill>
        <p:spPr>
          <a:xfrm>
            <a:off x="7173310" y="783036"/>
            <a:ext cx="4189249" cy="5195297"/>
          </a:xfrm>
          <a:prstGeom prst="rect">
            <a:avLst/>
          </a:prstGeom>
        </p:spPr>
      </p:pic>
    </p:spTree>
    <p:extLst>
      <p:ext uri="{BB962C8B-B14F-4D97-AF65-F5344CB8AC3E}">
        <p14:creationId xmlns:p14="http://schemas.microsoft.com/office/powerpoint/2010/main" val="3056511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30198C-B7FE-7438-10A2-C8CC8C66CF7E}"/>
              </a:ext>
            </a:extLst>
          </p:cNvPr>
          <p:cNvSpPr>
            <a:spLocks noGrp="1"/>
          </p:cNvSpPr>
          <p:nvPr>
            <p:ph idx="1"/>
          </p:nvPr>
        </p:nvSpPr>
        <p:spPr>
          <a:xfrm>
            <a:off x="576000" y="1656000"/>
            <a:ext cx="11041200" cy="1292152"/>
          </a:xfrm>
        </p:spPr>
        <p:txBody>
          <a:bodyPr/>
          <a:lstStyle/>
          <a:p>
            <a:pPr marL="457200" indent="-457200">
              <a:buFont typeface="+mj-lt"/>
              <a:buAutoNum type="arabicPeriod"/>
            </a:pPr>
            <a:r>
              <a:rPr lang="en-US" dirty="0"/>
              <a:t>Select the common fruit and vegetable images among the four image datasets and match them with the nutrition dataset. This resulted into 68441 images with 66 classes. </a:t>
            </a:r>
          </a:p>
          <a:p>
            <a:endParaRPr lang="en-NL" dirty="0"/>
          </a:p>
        </p:txBody>
      </p:sp>
      <p:sp>
        <p:nvSpPr>
          <p:cNvPr id="3" name="Slide Number Placeholder 2">
            <a:extLst>
              <a:ext uri="{FF2B5EF4-FFF2-40B4-BE49-F238E27FC236}">
                <a16:creationId xmlns:a16="http://schemas.microsoft.com/office/drawing/2014/main" id="{DE4FEA5B-C48C-B2B6-A414-9B1E9E895F14}"/>
              </a:ext>
            </a:extLst>
          </p:cNvPr>
          <p:cNvSpPr>
            <a:spLocks noGrp="1"/>
          </p:cNvSpPr>
          <p:nvPr>
            <p:ph type="sldNum" sz="quarter" idx="12"/>
          </p:nvPr>
        </p:nvSpPr>
        <p:spPr/>
        <p:txBody>
          <a:bodyPr/>
          <a:lstStyle/>
          <a:p>
            <a:fld id="{0A297500-7527-634B-90F4-69D0994C32B4}" type="slidenum">
              <a:rPr lang="nl-NL" smtClean="0"/>
              <a:t>6</a:t>
            </a:fld>
            <a:endParaRPr lang="nl-NL"/>
          </a:p>
        </p:txBody>
      </p:sp>
      <p:sp>
        <p:nvSpPr>
          <p:cNvPr id="4" name="Title 3">
            <a:extLst>
              <a:ext uri="{FF2B5EF4-FFF2-40B4-BE49-F238E27FC236}">
                <a16:creationId xmlns:a16="http://schemas.microsoft.com/office/drawing/2014/main" id="{82657C32-D0DB-AB8F-90D0-6AC3E4E7F473}"/>
              </a:ext>
            </a:extLst>
          </p:cNvPr>
          <p:cNvSpPr>
            <a:spLocks noGrp="1"/>
          </p:cNvSpPr>
          <p:nvPr>
            <p:ph type="title"/>
          </p:nvPr>
        </p:nvSpPr>
        <p:spPr/>
        <p:txBody>
          <a:bodyPr/>
          <a:lstStyle/>
          <a:p>
            <a:r>
              <a:rPr lang="en-US" dirty="0"/>
              <a:t>Data Preprocessing</a:t>
            </a:r>
            <a:endParaRPr lang="en-NL" dirty="0"/>
          </a:p>
        </p:txBody>
      </p:sp>
      <p:pic>
        <p:nvPicPr>
          <p:cNvPr id="5" name="Picture 4">
            <a:extLst>
              <a:ext uri="{FF2B5EF4-FFF2-40B4-BE49-F238E27FC236}">
                <a16:creationId xmlns:a16="http://schemas.microsoft.com/office/drawing/2014/main" id="{C2148B14-F9C2-E939-2CA8-DCC8B12D2383}"/>
              </a:ext>
            </a:extLst>
          </p:cNvPr>
          <p:cNvPicPr>
            <a:picLocks noChangeAspect="1"/>
          </p:cNvPicPr>
          <p:nvPr/>
        </p:nvPicPr>
        <p:blipFill>
          <a:blip r:embed="rId2"/>
          <a:stretch>
            <a:fillRect/>
          </a:stretch>
        </p:blipFill>
        <p:spPr>
          <a:xfrm>
            <a:off x="380504" y="2952415"/>
            <a:ext cx="11430991" cy="2895851"/>
          </a:xfrm>
          <a:prstGeom prst="rect">
            <a:avLst/>
          </a:prstGeom>
        </p:spPr>
      </p:pic>
    </p:spTree>
    <p:extLst>
      <p:ext uri="{BB962C8B-B14F-4D97-AF65-F5344CB8AC3E}">
        <p14:creationId xmlns:p14="http://schemas.microsoft.com/office/powerpoint/2010/main" val="1099526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231ECF-C290-AF6D-0E6F-F4F544528EB4}"/>
              </a:ext>
            </a:extLst>
          </p:cNvPr>
          <p:cNvSpPr>
            <a:spLocks noGrp="1"/>
          </p:cNvSpPr>
          <p:nvPr>
            <p:ph idx="1"/>
          </p:nvPr>
        </p:nvSpPr>
        <p:spPr>
          <a:xfrm>
            <a:off x="576000" y="1656000"/>
            <a:ext cx="11041200" cy="648000"/>
          </a:xfrm>
        </p:spPr>
        <p:txBody>
          <a:bodyPr/>
          <a:lstStyle/>
          <a:p>
            <a:pPr marL="457200" indent="-457200">
              <a:buFont typeface="+mj-lt"/>
              <a:buAutoNum type="arabicPeriod" startAt="2"/>
            </a:pPr>
            <a:r>
              <a:rPr lang="en-US" dirty="0"/>
              <a:t>Data visualization</a:t>
            </a:r>
            <a:endParaRPr lang="en-NL" dirty="0"/>
          </a:p>
        </p:txBody>
      </p:sp>
      <p:sp>
        <p:nvSpPr>
          <p:cNvPr id="3" name="Slide Number Placeholder 2">
            <a:extLst>
              <a:ext uri="{FF2B5EF4-FFF2-40B4-BE49-F238E27FC236}">
                <a16:creationId xmlns:a16="http://schemas.microsoft.com/office/drawing/2014/main" id="{60F32964-FC16-8367-6DB6-6FF1D1BE90E3}"/>
              </a:ext>
            </a:extLst>
          </p:cNvPr>
          <p:cNvSpPr>
            <a:spLocks noGrp="1"/>
          </p:cNvSpPr>
          <p:nvPr>
            <p:ph type="sldNum" sz="quarter" idx="12"/>
          </p:nvPr>
        </p:nvSpPr>
        <p:spPr/>
        <p:txBody>
          <a:bodyPr/>
          <a:lstStyle/>
          <a:p>
            <a:fld id="{0A297500-7527-634B-90F4-69D0994C32B4}" type="slidenum">
              <a:rPr lang="nl-NL" smtClean="0"/>
              <a:t>7</a:t>
            </a:fld>
            <a:endParaRPr lang="nl-NL"/>
          </a:p>
        </p:txBody>
      </p:sp>
      <p:sp>
        <p:nvSpPr>
          <p:cNvPr id="4" name="Title 3">
            <a:extLst>
              <a:ext uri="{FF2B5EF4-FFF2-40B4-BE49-F238E27FC236}">
                <a16:creationId xmlns:a16="http://schemas.microsoft.com/office/drawing/2014/main" id="{4EA101E1-4C27-E70B-21D4-725C090F64D8}"/>
              </a:ext>
            </a:extLst>
          </p:cNvPr>
          <p:cNvSpPr>
            <a:spLocks noGrp="1"/>
          </p:cNvSpPr>
          <p:nvPr>
            <p:ph type="title"/>
          </p:nvPr>
        </p:nvSpPr>
        <p:spPr/>
        <p:txBody>
          <a:bodyPr/>
          <a:lstStyle/>
          <a:p>
            <a:r>
              <a:rPr lang="en-US" dirty="0"/>
              <a:t>Data Preprocessing</a:t>
            </a:r>
            <a:endParaRPr lang="en-NL" dirty="0"/>
          </a:p>
        </p:txBody>
      </p:sp>
      <p:pic>
        <p:nvPicPr>
          <p:cNvPr id="5" name="Picture 4">
            <a:extLst>
              <a:ext uri="{FF2B5EF4-FFF2-40B4-BE49-F238E27FC236}">
                <a16:creationId xmlns:a16="http://schemas.microsoft.com/office/drawing/2014/main" id="{0ABD179A-B4DC-BD49-FEE7-B930471981D4}"/>
              </a:ext>
            </a:extLst>
          </p:cNvPr>
          <p:cNvPicPr>
            <a:picLocks noChangeAspect="1"/>
          </p:cNvPicPr>
          <p:nvPr/>
        </p:nvPicPr>
        <p:blipFill>
          <a:blip r:embed="rId2"/>
          <a:stretch>
            <a:fillRect/>
          </a:stretch>
        </p:blipFill>
        <p:spPr>
          <a:xfrm>
            <a:off x="576000" y="2558177"/>
            <a:ext cx="2743438" cy="2706859"/>
          </a:xfrm>
          <a:prstGeom prst="rect">
            <a:avLst/>
          </a:prstGeom>
        </p:spPr>
      </p:pic>
      <p:pic>
        <p:nvPicPr>
          <p:cNvPr id="6" name="Picture 5">
            <a:extLst>
              <a:ext uri="{FF2B5EF4-FFF2-40B4-BE49-F238E27FC236}">
                <a16:creationId xmlns:a16="http://schemas.microsoft.com/office/drawing/2014/main" id="{740136A0-1D16-B9AA-4002-F35A6BE334EF}"/>
              </a:ext>
            </a:extLst>
          </p:cNvPr>
          <p:cNvPicPr>
            <a:picLocks noChangeAspect="1"/>
          </p:cNvPicPr>
          <p:nvPr/>
        </p:nvPicPr>
        <p:blipFill>
          <a:blip r:embed="rId3"/>
          <a:stretch>
            <a:fillRect/>
          </a:stretch>
        </p:blipFill>
        <p:spPr>
          <a:xfrm>
            <a:off x="3360420" y="2403654"/>
            <a:ext cx="3074656" cy="3015904"/>
          </a:xfrm>
          <a:prstGeom prst="rect">
            <a:avLst/>
          </a:prstGeom>
        </p:spPr>
      </p:pic>
      <p:pic>
        <p:nvPicPr>
          <p:cNvPr id="7" name="Picture 6">
            <a:extLst>
              <a:ext uri="{FF2B5EF4-FFF2-40B4-BE49-F238E27FC236}">
                <a16:creationId xmlns:a16="http://schemas.microsoft.com/office/drawing/2014/main" id="{4EFE876F-0A3C-0DAE-9172-B2B93DA77481}"/>
              </a:ext>
            </a:extLst>
          </p:cNvPr>
          <p:cNvPicPr>
            <a:picLocks noChangeAspect="1"/>
          </p:cNvPicPr>
          <p:nvPr/>
        </p:nvPicPr>
        <p:blipFill>
          <a:blip r:embed="rId4"/>
          <a:stretch>
            <a:fillRect/>
          </a:stretch>
        </p:blipFill>
        <p:spPr>
          <a:xfrm>
            <a:off x="6560651" y="2528651"/>
            <a:ext cx="2631416" cy="2765910"/>
          </a:xfrm>
          <a:prstGeom prst="rect">
            <a:avLst/>
          </a:prstGeom>
        </p:spPr>
      </p:pic>
      <p:pic>
        <p:nvPicPr>
          <p:cNvPr id="8" name="Picture 7">
            <a:extLst>
              <a:ext uri="{FF2B5EF4-FFF2-40B4-BE49-F238E27FC236}">
                <a16:creationId xmlns:a16="http://schemas.microsoft.com/office/drawing/2014/main" id="{70364EAF-FEAD-2691-E38E-C1D103AD8EC0}"/>
              </a:ext>
            </a:extLst>
          </p:cNvPr>
          <p:cNvPicPr>
            <a:picLocks noChangeAspect="1"/>
          </p:cNvPicPr>
          <p:nvPr/>
        </p:nvPicPr>
        <p:blipFill>
          <a:blip r:embed="rId5"/>
          <a:stretch>
            <a:fillRect/>
          </a:stretch>
        </p:blipFill>
        <p:spPr>
          <a:xfrm>
            <a:off x="9317642" y="2558177"/>
            <a:ext cx="2743438" cy="2761727"/>
          </a:xfrm>
          <a:prstGeom prst="rect">
            <a:avLst/>
          </a:prstGeom>
        </p:spPr>
      </p:pic>
      <p:sp>
        <p:nvSpPr>
          <p:cNvPr id="10" name="TextBox 9">
            <a:extLst>
              <a:ext uri="{FF2B5EF4-FFF2-40B4-BE49-F238E27FC236}">
                <a16:creationId xmlns:a16="http://schemas.microsoft.com/office/drawing/2014/main" id="{DC21E1DA-D60A-A7F6-F9C5-01CB2FF82936}"/>
              </a:ext>
            </a:extLst>
          </p:cNvPr>
          <p:cNvSpPr txBox="1"/>
          <p:nvPr/>
        </p:nvSpPr>
        <p:spPr>
          <a:xfrm>
            <a:off x="778598" y="5495453"/>
            <a:ext cx="2390115" cy="646331"/>
          </a:xfrm>
          <a:prstGeom prst="rect">
            <a:avLst/>
          </a:prstGeom>
          <a:noFill/>
        </p:spPr>
        <p:txBody>
          <a:bodyPr wrap="square" rtlCol="0">
            <a:spAutoFit/>
          </a:bodyPr>
          <a:lstStyle/>
          <a:p>
            <a:pPr algn="ctr"/>
            <a:r>
              <a:rPr lang="en-US" dirty="0"/>
              <a:t>Random image of an apple</a:t>
            </a:r>
          </a:p>
        </p:txBody>
      </p:sp>
      <p:sp>
        <p:nvSpPr>
          <p:cNvPr id="11" name="TextBox 10">
            <a:extLst>
              <a:ext uri="{FF2B5EF4-FFF2-40B4-BE49-F238E27FC236}">
                <a16:creationId xmlns:a16="http://schemas.microsoft.com/office/drawing/2014/main" id="{F63BE8D3-567D-E59C-AD32-13E266D9C04A}"/>
              </a:ext>
            </a:extLst>
          </p:cNvPr>
          <p:cNvSpPr txBox="1"/>
          <p:nvPr/>
        </p:nvSpPr>
        <p:spPr>
          <a:xfrm>
            <a:off x="3910681" y="5495452"/>
            <a:ext cx="2390115" cy="646331"/>
          </a:xfrm>
          <a:prstGeom prst="rect">
            <a:avLst/>
          </a:prstGeom>
          <a:noFill/>
        </p:spPr>
        <p:txBody>
          <a:bodyPr wrap="square" rtlCol="0">
            <a:spAutoFit/>
          </a:bodyPr>
          <a:lstStyle/>
          <a:p>
            <a:pPr algn="ctr"/>
            <a:r>
              <a:rPr lang="en-US" dirty="0"/>
              <a:t>Image histogram of random apple</a:t>
            </a:r>
          </a:p>
        </p:txBody>
      </p:sp>
      <p:sp>
        <p:nvSpPr>
          <p:cNvPr id="12" name="TextBox 11">
            <a:extLst>
              <a:ext uri="{FF2B5EF4-FFF2-40B4-BE49-F238E27FC236}">
                <a16:creationId xmlns:a16="http://schemas.microsoft.com/office/drawing/2014/main" id="{4E2BC3E8-162D-7D5E-1AF2-A96811C2C950}"/>
              </a:ext>
            </a:extLst>
          </p:cNvPr>
          <p:cNvSpPr txBox="1"/>
          <p:nvPr/>
        </p:nvSpPr>
        <p:spPr>
          <a:xfrm>
            <a:off x="6801952" y="5519212"/>
            <a:ext cx="2390115" cy="646331"/>
          </a:xfrm>
          <a:prstGeom prst="rect">
            <a:avLst/>
          </a:prstGeom>
          <a:noFill/>
        </p:spPr>
        <p:txBody>
          <a:bodyPr wrap="square" rtlCol="0">
            <a:spAutoFit/>
          </a:bodyPr>
          <a:lstStyle/>
          <a:p>
            <a:pPr algn="ctr"/>
            <a:r>
              <a:rPr lang="en-US" dirty="0"/>
              <a:t>Examples of some random class</a:t>
            </a:r>
          </a:p>
        </p:txBody>
      </p:sp>
      <p:sp>
        <p:nvSpPr>
          <p:cNvPr id="13" name="TextBox 12">
            <a:extLst>
              <a:ext uri="{FF2B5EF4-FFF2-40B4-BE49-F238E27FC236}">
                <a16:creationId xmlns:a16="http://schemas.microsoft.com/office/drawing/2014/main" id="{5596DCD0-4F0F-F18D-9B79-342AB8C69C6C}"/>
              </a:ext>
            </a:extLst>
          </p:cNvPr>
          <p:cNvSpPr txBox="1"/>
          <p:nvPr/>
        </p:nvSpPr>
        <p:spPr>
          <a:xfrm>
            <a:off x="9670965" y="5519211"/>
            <a:ext cx="2390115" cy="646331"/>
          </a:xfrm>
          <a:prstGeom prst="rect">
            <a:avLst/>
          </a:prstGeom>
          <a:noFill/>
        </p:spPr>
        <p:txBody>
          <a:bodyPr wrap="square" rtlCol="0">
            <a:spAutoFit/>
          </a:bodyPr>
          <a:lstStyle/>
          <a:p>
            <a:pPr algn="ctr"/>
            <a:r>
              <a:rPr lang="en-US" dirty="0"/>
              <a:t>100 random images from the dataset </a:t>
            </a:r>
          </a:p>
        </p:txBody>
      </p:sp>
    </p:spTree>
    <p:extLst>
      <p:ext uri="{BB962C8B-B14F-4D97-AF65-F5344CB8AC3E}">
        <p14:creationId xmlns:p14="http://schemas.microsoft.com/office/powerpoint/2010/main" val="2898701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D567B7-BB47-993B-D532-48FF15CF7ADA}"/>
              </a:ext>
            </a:extLst>
          </p:cNvPr>
          <p:cNvSpPr>
            <a:spLocks noGrp="1"/>
          </p:cNvSpPr>
          <p:nvPr>
            <p:ph idx="1"/>
          </p:nvPr>
        </p:nvSpPr>
        <p:spPr>
          <a:xfrm>
            <a:off x="576000" y="1656000"/>
            <a:ext cx="5520000" cy="4464000"/>
          </a:xfrm>
        </p:spPr>
        <p:txBody>
          <a:bodyPr/>
          <a:lstStyle/>
          <a:p>
            <a:pPr marL="457200" indent="-457200">
              <a:buFont typeface="+mj-lt"/>
              <a:buAutoNum type="arabicPeriod" startAt="3"/>
            </a:pPr>
            <a:r>
              <a:rPr lang="en-US" dirty="0"/>
              <a:t>Resize the images to [200,200]</a:t>
            </a:r>
          </a:p>
          <a:p>
            <a:pPr marL="457200" indent="-457200">
              <a:buFont typeface="+mj-lt"/>
              <a:buAutoNum type="arabicPeriod" startAt="3"/>
            </a:pPr>
            <a:r>
              <a:rPr lang="en-US" dirty="0"/>
              <a:t>Train-Test-</a:t>
            </a:r>
            <a:r>
              <a:rPr lang="en-US" dirty="0" err="1"/>
              <a:t>Validaton</a:t>
            </a:r>
            <a:r>
              <a:rPr lang="en-US" dirty="0"/>
              <a:t> split</a:t>
            </a:r>
          </a:p>
          <a:p>
            <a:pPr lvl="1"/>
            <a:r>
              <a:rPr lang="en-US" dirty="0"/>
              <a:t>Train: 60%</a:t>
            </a:r>
          </a:p>
          <a:p>
            <a:pPr lvl="1"/>
            <a:r>
              <a:rPr lang="en-US" dirty="0"/>
              <a:t>Validation: 20%</a:t>
            </a:r>
          </a:p>
          <a:p>
            <a:pPr lvl="1"/>
            <a:r>
              <a:rPr lang="en-US" dirty="0"/>
              <a:t>Test: 20% </a:t>
            </a:r>
          </a:p>
          <a:p>
            <a:pPr marL="457200" indent="-457200">
              <a:buFont typeface="+mj-lt"/>
              <a:buAutoNum type="arabicPeriod" startAt="3"/>
            </a:pPr>
            <a:r>
              <a:rPr lang="en-US" dirty="0"/>
              <a:t>Examine on pictures taken from real life</a:t>
            </a:r>
          </a:p>
          <a:p>
            <a:endParaRPr lang="en-NL" dirty="0"/>
          </a:p>
        </p:txBody>
      </p:sp>
      <p:sp>
        <p:nvSpPr>
          <p:cNvPr id="3" name="Slide Number Placeholder 2">
            <a:extLst>
              <a:ext uri="{FF2B5EF4-FFF2-40B4-BE49-F238E27FC236}">
                <a16:creationId xmlns:a16="http://schemas.microsoft.com/office/drawing/2014/main" id="{F597295D-7BF1-63D7-A2AB-3EC57A402803}"/>
              </a:ext>
            </a:extLst>
          </p:cNvPr>
          <p:cNvSpPr>
            <a:spLocks noGrp="1"/>
          </p:cNvSpPr>
          <p:nvPr>
            <p:ph type="sldNum" sz="quarter" idx="12"/>
          </p:nvPr>
        </p:nvSpPr>
        <p:spPr/>
        <p:txBody>
          <a:bodyPr/>
          <a:lstStyle/>
          <a:p>
            <a:fld id="{0A297500-7527-634B-90F4-69D0994C32B4}" type="slidenum">
              <a:rPr lang="nl-NL" smtClean="0"/>
              <a:t>8</a:t>
            </a:fld>
            <a:endParaRPr lang="nl-NL"/>
          </a:p>
        </p:txBody>
      </p:sp>
      <p:sp>
        <p:nvSpPr>
          <p:cNvPr id="4" name="Title 3">
            <a:extLst>
              <a:ext uri="{FF2B5EF4-FFF2-40B4-BE49-F238E27FC236}">
                <a16:creationId xmlns:a16="http://schemas.microsoft.com/office/drawing/2014/main" id="{1CFC9032-890B-909E-C7E9-15381A02F266}"/>
              </a:ext>
            </a:extLst>
          </p:cNvPr>
          <p:cNvSpPr>
            <a:spLocks noGrp="1"/>
          </p:cNvSpPr>
          <p:nvPr>
            <p:ph type="title"/>
          </p:nvPr>
        </p:nvSpPr>
        <p:spPr>
          <a:xfrm>
            <a:off x="576000" y="171526"/>
            <a:ext cx="11041200" cy="1152000"/>
          </a:xfrm>
        </p:spPr>
        <p:txBody>
          <a:bodyPr/>
          <a:lstStyle/>
          <a:p>
            <a:r>
              <a:rPr lang="en-US" dirty="0"/>
              <a:t>Data Preprocessing</a:t>
            </a:r>
            <a:endParaRPr lang="en-NL" dirty="0"/>
          </a:p>
        </p:txBody>
      </p:sp>
      <p:pic>
        <p:nvPicPr>
          <p:cNvPr id="5" name="Picture 4">
            <a:extLst>
              <a:ext uri="{FF2B5EF4-FFF2-40B4-BE49-F238E27FC236}">
                <a16:creationId xmlns:a16="http://schemas.microsoft.com/office/drawing/2014/main" id="{EEC1BB93-1568-3578-C298-78851E64C62A}"/>
              </a:ext>
            </a:extLst>
          </p:cNvPr>
          <p:cNvPicPr>
            <a:picLocks noChangeAspect="1"/>
          </p:cNvPicPr>
          <p:nvPr/>
        </p:nvPicPr>
        <p:blipFill>
          <a:blip r:embed="rId2"/>
          <a:stretch>
            <a:fillRect/>
          </a:stretch>
        </p:blipFill>
        <p:spPr>
          <a:xfrm>
            <a:off x="6557081" y="470497"/>
            <a:ext cx="5060119" cy="3630986"/>
          </a:xfrm>
          <a:prstGeom prst="rect">
            <a:avLst/>
          </a:prstGeom>
        </p:spPr>
      </p:pic>
      <p:pic>
        <p:nvPicPr>
          <p:cNvPr id="7" name="Picture 6">
            <a:extLst>
              <a:ext uri="{FF2B5EF4-FFF2-40B4-BE49-F238E27FC236}">
                <a16:creationId xmlns:a16="http://schemas.microsoft.com/office/drawing/2014/main" id="{A25A56B8-905A-EF1D-BECE-52B8A4BEDF4E}"/>
              </a:ext>
            </a:extLst>
          </p:cNvPr>
          <p:cNvPicPr>
            <a:picLocks noChangeAspect="1"/>
          </p:cNvPicPr>
          <p:nvPr/>
        </p:nvPicPr>
        <p:blipFill>
          <a:blip r:embed="rId3"/>
          <a:stretch>
            <a:fillRect/>
          </a:stretch>
        </p:blipFill>
        <p:spPr>
          <a:xfrm>
            <a:off x="6698833" y="4558099"/>
            <a:ext cx="1127858" cy="1109568"/>
          </a:xfrm>
          <a:prstGeom prst="rect">
            <a:avLst/>
          </a:prstGeom>
        </p:spPr>
      </p:pic>
      <p:pic>
        <p:nvPicPr>
          <p:cNvPr id="8" name="Picture 7" descr="A red pepper with a green stem&#10;&#10;Description automatically generated with medium confidence">
            <a:extLst>
              <a:ext uri="{FF2B5EF4-FFF2-40B4-BE49-F238E27FC236}">
                <a16:creationId xmlns:a16="http://schemas.microsoft.com/office/drawing/2014/main" id="{A03F9C4F-04E6-9ED4-32AB-911857E914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2349" y="4558099"/>
            <a:ext cx="1133511" cy="1137852"/>
          </a:xfrm>
          <a:prstGeom prst="rect">
            <a:avLst/>
          </a:prstGeom>
        </p:spPr>
      </p:pic>
      <p:pic>
        <p:nvPicPr>
          <p:cNvPr id="9" name="Picture 8" descr="A strawberry on a white surface&#10;&#10;Description automatically generated with medium confidence">
            <a:extLst>
              <a:ext uri="{FF2B5EF4-FFF2-40B4-BE49-F238E27FC236}">
                <a16:creationId xmlns:a16="http://schemas.microsoft.com/office/drawing/2014/main" id="{B2E621B5-D488-D32A-4587-36A6E2F933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2898" y="4558099"/>
            <a:ext cx="1133511" cy="1137852"/>
          </a:xfrm>
          <a:prstGeom prst="rect">
            <a:avLst/>
          </a:prstGeom>
        </p:spPr>
      </p:pic>
      <p:pic>
        <p:nvPicPr>
          <p:cNvPr id="10" name="Picture 9" descr="A close-up of a mango&#10;&#10;Description automatically generated with medium confidence">
            <a:extLst>
              <a:ext uri="{FF2B5EF4-FFF2-40B4-BE49-F238E27FC236}">
                <a16:creationId xmlns:a16="http://schemas.microsoft.com/office/drawing/2014/main" id="{EAEE213B-F505-A77E-1DE2-3675AFD9F7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72067" y="4558099"/>
            <a:ext cx="1048458" cy="1137852"/>
          </a:xfrm>
          <a:prstGeom prst="rect">
            <a:avLst/>
          </a:prstGeom>
        </p:spPr>
      </p:pic>
      <p:sp>
        <p:nvSpPr>
          <p:cNvPr id="11" name="TextBox 10">
            <a:extLst>
              <a:ext uri="{FF2B5EF4-FFF2-40B4-BE49-F238E27FC236}">
                <a16:creationId xmlns:a16="http://schemas.microsoft.com/office/drawing/2014/main" id="{F737A427-7706-5BF9-EC8C-6BFEABCB7F16}"/>
              </a:ext>
            </a:extLst>
          </p:cNvPr>
          <p:cNvSpPr txBox="1"/>
          <p:nvPr/>
        </p:nvSpPr>
        <p:spPr>
          <a:xfrm>
            <a:off x="7457243" y="4163627"/>
            <a:ext cx="3915052" cy="523220"/>
          </a:xfrm>
          <a:prstGeom prst="rect">
            <a:avLst/>
          </a:prstGeom>
          <a:noFill/>
        </p:spPr>
        <p:txBody>
          <a:bodyPr wrap="square" rtlCol="0">
            <a:spAutoFit/>
          </a:bodyPr>
          <a:lstStyle/>
          <a:p>
            <a:pPr algn="ctr"/>
            <a:r>
              <a:rPr lang="en-US" sz="1400" dirty="0"/>
              <a:t>Different image resolutions from the dataset</a:t>
            </a:r>
            <a:endParaRPr lang="en-NL" sz="1400" dirty="0"/>
          </a:p>
          <a:p>
            <a:pPr algn="ctr"/>
            <a:r>
              <a:rPr lang="en-US" sz="1400" dirty="0"/>
              <a:t> </a:t>
            </a:r>
            <a:endParaRPr lang="en-NL" sz="1400" dirty="0"/>
          </a:p>
        </p:txBody>
      </p:sp>
    </p:spTree>
    <p:extLst>
      <p:ext uri="{BB962C8B-B14F-4D97-AF65-F5344CB8AC3E}">
        <p14:creationId xmlns:p14="http://schemas.microsoft.com/office/powerpoint/2010/main" val="4185220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436FD3-183B-DB56-8885-7970D835EB5D}"/>
              </a:ext>
            </a:extLst>
          </p:cNvPr>
          <p:cNvSpPr>
            <a:spLocks noGrp="1"/>
          </p:cNvSpPr>
          <p:nvPr>
            <p:ph idx="1"/>
          </p:nvPr>
        </p:nvSpPr>
        <p:spPr>
          <a:xfrm>
            <a:off x="576000" y="1656000"/>
            <a:ext cx="4973462" cy="4464000"/>
          </a:xfrm>
        </p:spPr>
        <p:txBody>
          <a:bodyPr>
            <a:normAutofit fontScale="85000" lnSpcReduction="20000"/>
          </a:bodyPr>
          <a:lstStyle/>
          <a:p>
            <a:pPr marL="0" indent="0">
              <a:buNone/>
            </a:pPr>
            <a:r>
              <a:rPr lang="en-US" sz="2800" b="1" dirty="0"/>
              <a:t>Resnet50, Resnet18</a:t>
            </a:r>
          </a:p>
          <a:p>
            <a:r>
              <a:rPr lang="en-US" dirty="0"/>
              <a:t>Deep Residual Learning for Image Recognition(https://doi.org/10.1007/s10916-019-1475-2)</a:t>
            </a:r>
          </a:p>
          <a:p>
            <a:r>
              <a:rPr lang="en-US" dirty="0"/>
              <a:t>Residual convolutional neural network </a:t>
            </a:r>
          </a:p>
          <a:p>
            <a:r>
              <a:rPr lang="en-US" dirty="0"/>
              <a:t>18 layers </a:t>
            </a:r>
          </a:p>
          <a:p>
            <a:r>
              <a:rPr lang="en-US" dirty="0"/>
              <a:t>Solve the problem of vanishing gradient in deep network</a:t>
            </a:r>
          </a:p>
          <a:p>
            <a:r>
              <a:rPr lang="en-US" dirty="0"/>
              <a:t>Different layers:  conv, </a:t>
            </a:r>
            <a:r>
              <a:rPr lang="en-US" dirty="0" err="1"/>
              <a:t>maxpool</a:t>
            </a:r>
            <a:r>
              <a:rPr lang="en-US" dirty="0"/>
              <a:t>, dense, skip connection </a:t>
            </a:r>
          </a:p>
          <a:p>
            <a:r>
              <a:rPr lang="en-US" dirty="0"/>
              <a:t>Skip connection or residual block: the output of one layer is added to the output a few layers further down the line.</a:t>
            </a:r>
          </a:p>
        </p:txBody>
      </p:sp>
      <p:sp>
        <p:nvSpPr>
          <p:cNvPr id="3" name="Slide Number Placeholder 2">
            <a:extLst>
              <a:ext uri="{FF2B5EF4-FFF2-40B4-BE49-F238E27FC236}">
                <a16:creationId xmlns:a16="http://schemas.microsoft.com/office/drawing/2014/main" id="{3C8197B6-C14D-362A-B348-F021587C63F0}"/>
              </a:ext>
            </a:extLst>
          </p:cNvPr>
          <p:cNvSpPr>
            <a:spLocks noGrp="1"/>
          </p:cNvSpPr>
          <p:nvPr>
            <p:ph type="sldNum" sz="quarter" idx="12"/>
          </p:nvPr>
        </p:nvSpPr>
        <p:spPr/>
        <p:txBody>
          <a:bodyPr/>
          <a:lstStyle/>
          <a:p>
            <a:fld id="{0A297500-7527-634B-90F4-69D0994C32B4}" type="slidenum">
              <a:rPr lang="nl-NL" smtClean="0"/>
              <a:t>9</a:t>
            </a:fld>
            <a:endParaRPr lang="nl-NL"/>
          </a:p>
        </p:txBody>
      </p:sp>
      <p:sp>
        <p:nvSpPr>
          <p:cNvPr id="4" name="Title 3">
            <a:extLst>
              <a:ext uri="{FF2B5EF4-FFF2-40B4-BE49-F238E27FC236}">
                <a16:creationId xmlns:a16="http://schemas.microsoft.com/office/drawing/2014/main" id="{B228EE55-BD20-B0DF-9DDC-A6C5545A1EEC}"/>
              </a:ext>
            </a:extLst>
          </p:cNvPr>
          <p:cNvSpPr>
            <a:spLocks noGrp="1"/>
          </p:cNvSpPr>
          <p:nvPr>
            <p:ph type="title"/>
          </p:nvPr>
        </p:nvSpPr>
        <p:spPr/>
        <p:txBody>
          <a:bodyPr/>
          <a:lstStyle/>
          <a:p>
            <a:r>
              <a:rPr lang="en-US" dirty="0"/>
              <a:t>Models</a:t>
            </a:r>
            <a:endParaRPr lang="en-NL" dirty="0"/>
          </a:p>
        </p:txBody>
      </p:sp>
      <p:pic>
        <p:nvPicPr>
          <p:cNvPr id="5" name="Picture 4">
            <a:extLst>
              <a:ext uri="{FF2B5EF4-FFF2-40B4-BE49-F238E27FC236}">
                <a16:creationId xmlns:a16="http://schemas.microsoft.com/office/drawing/2014/main" id="{B535F217-CBCD-C37E-14A7-F1A9F46F7A45}"/>
              </a:ext>
            </a:extLst>
          </p:cNvPr>
          <p:cNvPicPr>
            <a:picLocks noChangeAspect="1"/>
          </p:cNvPicPr>
          <p:nvPr/>
        </p:nvPicPr>
        <p:blipFill>
          <a:blip r:embed="rId2"/>
          <a:stretch>
            <a:fillRect/>
          </a:stretch>
        </p:blipFill>
        <p:spPr>
          <a:xfrm>
            <a:off x="5549462" y="491755"/>
            <a:ext cx="2280102" cy="5401524"/>
          </a:xfrm>
          <a:prstGeom prst="rect">
            <a:avLst/>
          </a:prstGeom>
        </p:spPr>
      </p:pic>
      <p:pic>
        <p:nvPicPr>
          <p:cNvPr id="6" name="Picture 5">
            <a:extLst>
              <a:ext uri="{FF2B5EF4-FFF2-40B4-BE49-F238E27FC236}">
                <a16:creationId xmlns:a16="http://schemas.microsoft.com/office/drawing/2014/main" id="{B9BCDA1E-1FA6-40F1-27EB-F53255262C6F}"/>
              </a:ext>
            </a:extLst>
          </p:cNvPr>
          <p:cNvPicPr>
            <a:picLocks noChangeAspect="1"/>
          </p:cNvPicPr>
          <p:nvPr/>
        </p:nvPicPr>
        <p:blipFill>
          <a:blip r:embed="rId3"/>
          <a:stretch>
            <a:fillRect/>
          </a:stretch>
        </p:blipFill>
        <p:spPr>
          <a:xfrm>
            <a:off x="7726328" y="1415884"/>
            <a:ext cx="4371140" cy="3818268"/>
          </a:xfrm>
          <a:prstGeom prst="rect">
            <a:avLst/>
          </a:prstGeom>
        </p:spPr>
      </p:pic>
    </p:spTree>
    <p:extLst>
      <p:ext uri="{BB962C8B-B14F-4D97-AF65-F5344CB8AC3E}">
        <p14:creationId xmlns:p14="http://schemas.microsoft.com/office/powerpoint/2010/main" val="2908397705"/>
      </p:ext>
    </p:extLst>
  </p:cSld>
  <p:clrMapOvr>
    <a:masterClrMapping/>
  </p:clrMapOvr>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1756</Words>
  <Application>Microsoft Office PowerPoint</Application>
  <PresentationFormat>Widescreen</PresentationFormat>
  <Paragraphs>461</Paragraphs>
  <Slides>34</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Arial</vt:lpstr>
      <vt:lpstr>Arial </vt:lpstr>
      <vt:lpstr>Calibri</vt:lpstr>
      <vt:lpstr>Wingdings</vt:lpstr>
      <vt:lpstr>KU Leuven</vt:lpstr>
      <vt:lpstr>KU Leuven Sedes</vt:lpstr>
      <vt:lpstr>Computer Vision Techniques to Detect Various Types of Common Raw Fruits and Vegetables</vt:lpstr>
      <vt:lpstr>Agenda</vt:lpstr>
      <vt:lpstr>Introduction</vt:lpstr>
      <vt:lpstr>Datasets</vt:lpstr>
      <vt:lpstr>The Nutrition Dataset</vt:lpstr>
      <vt:lpstr>Data Preprocessing</vt:lpstr>
      <vt:lpstr>Data Preprocessing</vt:lpstr>
      <vt:lpstr>Data Preprocessing</vt:lpstr>
      <vt:lpstr>Models</vt:lpstr>
      <vt:lpstr>1st Model Iteration </vt:lpstr>
      <vt:lpstr>1st Model Iteration </vt:lpstr>
      <vt:lpstr>2nd Model Iteration </vt:lpstr>
      <vt:lpstr>2nd Model Iteration </vt:lpstr>
      <vt:lpstr>3rd Model Iteration </vt:lpstr>
      <vt:lpstr>3rd Model Iteration </vt:lpstr>
      <vt:lpstr>3rd Model Iteration </vt:lpstr>
      <vt:lpstr>4th Model Iteration </vt:lpstr>
      <vt:lpstr>4th Model Iteration </vt:lpstr>
      <vt:lpstr>5th Model Iteration </vt:lpstr>
      <vt:lpstr>5th Model Iteration </vt:lpstr>
      <vt:lpstr>6th Model Iteration </vt:lpstr>
      <vt:lpstr>6th Model Iteration </vt:lpstr>
      <vt:lpstr>7th Model Iteration </vt:lpstr>
      <vt:lpstr>7th Model Iteration </vt:lpstr>
      <vt:lpstr>7th Model Iteration </vt:lpstr>
      <vt:lpstr>8th Model Iteration </vt:lpstr>
      <vt:lpstr>8th Model Iteration </vt:lpstr>
      <vt:lpstr>8th Model Iteration </vt:lpstr>
      <vt:lpstr>9th Model Iteration </vt:lpstr>
      <vt:lpstr>9th Model Iteration </vt:lpstr>
      <vt:lpstr>10th Model Iteration </vt:lpstr>
      <vt:lpstr>10th Model Iteration </vt:lpstr>
      <vt:lpstr>One-Class per Model Prediction (Spinach) </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2017-09-13T11:47:32Z</dcterms:created>
  <dcterms:modified xsi:type="dcterms:W3CDTF">2023-05-22T20:29:27Z</dcterms:modified>
</cp:coreProperties>
</file>